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87" r:id="rId4"/>
    <p:sldId id="289" r:id="rId5"/>
    <p:sldId id="291" r:id="rId6"/>
    <p:sldId id="292" r:id="rId7"/>
    <p:sldId id="288" r:id="rId8"/>
    <p:sldId id="286" r:id="rId9"/>
    <p:sldId id="262" r:id="rId10"/>
    <p:sldId id="263" r:id="rId11"/>
    <p:sldId id="264" r:id="rId12"/>
    <p:sldId id="265" r:id="rId13"/>
    <p:sldId id="267" r:id="rId14"/>
    <p:sldId id="268" r:id="rId15"/>
    <p:sldId id="282" r:id="rId16"/>
    <p:sldId id="284" r:id="rId17"/>
    <p:sldId id="269" r:id="rId18"/>
    <p:sldId id="270" r:id="rId19"/>
    <p:sldId id="271" r:id="rId20"/>
    <p:sldId id="273" r:id="rId21"/>
    <p:sldId id="275" r:id="rId22"/>
    <p:sldId id="276" r:id="rId23"/>
    <p:sldId id="277" r:id="rId24"/>
    <p:sldId id="278" r:id="rId25"/>
    <p:sldId id="279" r:id="rId26"/>
    <p:sldId id="274" r:id="rId27"/>
    <p:sldId id="280" r:id="rId28"/>
    <p:sldId id="285" r:id="rId29"/>
    <p:sldId id="293" r:id="rId30"/>
    <p:sldId id="25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AC3783"/>
    <a:srgbClr val="AF3794"/>
    <a:srgbClr val="C5C000"/>
    <a:srgbClr val="918E00"/>
    <a:srgbClr val="EEC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23" autoAdjust="0"/>
    <p:restoredTop sz="94660"/>
  </p:normalViewPr>
  <p:slideViewPr>
    <p:cSldViewPr snapToGrid="0">
      <p:cViewPr varScale="1">
        <p:scale>
          <a:sx n="88" d="100"/>
          <a:sy n="88" d="100"/>
        </p:scale>
        <p:origin x="-38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DE809F-42D9-4B9A-B015-771C97666C71}"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172786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E809F-42D9-4B9A-B015-771C97666C71}"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6264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E809F-42D9-4B9A-B015-771C97666C71}"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63439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8980"/>
            <a:ext cx="10515600" cy="1325563"/>
          </a:xfrm>
        </p:spPr>
        <p:txBody>
          <a:bodyPr>
            <a:normAutofit/>
          </a:bodyPr>
          <a:lstStyle>
            <a:lvl1pPr>
              <a:defRPr sz="40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E809F-42D9-4B9A-B015-771C97666C71}"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7BB67-EFF8-4F41-9B6C-1AE9713CEDBD}" type="slidenum">
              <a:rPr lang="en-GB" smtClean="0"/>
              <a:t>‹#›</a:t>
            </a:fld>
            <a:endParaRPr lang="en-GB" dirty="0"/>
          </a:p>
        </p:txBody>
      </p:sp>
      <p:sp>
        <p:nvSpPr>
          <p:cNvPr id="7" name="Rectangle 6"/>
          <p:cNvSpPr/>
          <p:nvPr userDrawn="1"/>
        </p:nvSpPr>
        <p:spPr>
          <a:xfrm>
            <a:off x="0" y="8"/>
            <a:ext cx="12192000" cy="757881"/>
          </a:xfrm>
          <a:prstGeom prst="rect">
            <a:avLst/>
          </a:prstGeom>
          <a:solidFill>
            <a:srgbClr val="AE309C"/>
          </a:solidFill>
          <a:ln>
            <a:solidFill>
              <a:srgbClr val="AE3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92743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E809F-42D9-4B9A-B015-771C97666C71}"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283341" y="6356357"/>
            <a:ext cx="2743200" cy="365125"/>
          </a:xfrm>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24752759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DE809F-42D9-4B9A-B015-771C97666C71}"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21530576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DE809F-42D9-4B9A-B015-771C97666C71}" type="datetimeFigureOut">
              <a:rPr lang="en-GB" smtClean="0"/>
              <a:t>23/09/2015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207341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DE809F-42D9-4B9A-B015-771C97666C71}" type="datetimeFigureOut">
              <a:rPr lang="en-GB" smtClean="0"/>
              <a:t>23/09/2015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66119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E809F-42D9-4B9A-B015-771C97666C71}" type="datetimeFigureOut">
              <a:rPr lang="en-GB" smtClean="0"/>
              <a:t>23/09/2015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70532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E809F-42D9-4B9A-B015-771C97666C71}"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85784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E809F-42D9-4B9A-B015-771C97666C71}"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114114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E809F-42D9-4B9A-B015-771C97666C71}" type="datetimeFigureOut">
              <a:rPr lang="en-GB" smtClean="0"/>
              <a:t>23/09/2015</a:t>
            </a:fld>
            <a:endParaRPr lang="en-GB"/>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7BB67-EFF8-4F41-9B6C-1AE9713CEDBD}" type="slidenum">
              <a:rPr lang="en-GB" smtClean="0"/>
              <a:t>‹#›</a:t>
            </a:fld>
            <a:endParaRPr lang="en-GB"/>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r="27609"/>
          <a:stretch/>
        </p:blipFill>
        <p:spPr>
          <a:xfrm>
            <a:off x="291537" y="6206291"/>
            <a:ext cx="2238727" cy="515184"/>
          </a:xfrm>
          <a:prstGeom prst="rect">
            <a:avLst/>
          </a:prstGeom>
        </p:spPr>
      </p:pic>
    </p:spTree>
    <p:extLst>
      <p:ext uri="{BB962C8B-B14F-4D97-AF65-F5344CB8AC3E}">
        <p14:creationId xmlns:p14="http://schemas.microsoft.com/office/powerpoint/2010/main" val="2137408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AF379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wikihow.com/Create-a-Graph-in-Excel"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xml"/><Relationship Id="rId7"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0" Type="http://schemas.openxmlformats.org/officeDocument/2006/relationships/slide" Target="slide26.xml"/><Relationship Id="rId4" Type="http://schemas.openxmlformats.org/officeDocument/2006/relationships/slide" Target="slide7.xml"/><Relationship Id="rId9" Type="http://schemas.openxmlformats.org/officeDocument/2006/relationships/slide" Target="slide20.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omisweb.co.uk/"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wikihow.com/Create-a-Graph-in-Excel"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pendatacommunities.org/showcase/deprivation"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pho.org.uk/default.aspx?QN=HP_FINDSEARCH2012" TargetMode="External"/><Relationship Id="rId2" Type="http://schemas.openxmlformats.org/officeDocument/2006/relationships/hyperlink" Target="https://www.police.uk/" TargetMode="External"/><Relationship Id="rId1" Type="http://schemas.openxmlformats.org/officeDocument/2006/relationships/slideLayout" Target="../slideLayouts/slideLayout2.xml"/><Relationship Id="rId4" Type="http://schemas.openxmlformats.org/officeDocument/2006/relationships/hyperlink" Target="http://www.data4nr.net/local-information-systems/local/list"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eighbourhood.statistics.gov.u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4626429" cy="903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386942" y="9"/>
            <a:ext cx="7805057" cy="6857992"/>
          </a:xfrm>
          <a:prstGeom prst="rect">
            <a:avLst/>
          </a:prstGeom>
          <a:solidFill>
            <a:srgbClr val="AE309C"/>
          </a:solidFill>
          <a:ln>
            <a:solidFill>
              <a:srgbClr val="AE3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123469" y="1152396"/>
            <a:ext cx="4213371" cy="5696359"/>
          </a:xfrm>
        </p:spPr>
        <p:txBody>
          <a:bodyPr anchor="t">
            <a:normAutofit/>
          </a:bodyPr>
          <a:lstStyle/>
          <a:p>
            <a:r>
              <a:rPr lang="en-GB" sz="4400" dirty="0" smtClean="0"/>
              <a:t>What is my neighbourhood like?</a:t>
            </a:r>
            <a:endParaRPr lang="en-GB" sz="4400" dirty="0"/>
          </a:p>
        </p:txBody>
      </p:sp>
      <p:sp>
        <p:nvSpPr>
          <p:cNvPr id="7" name="Content Placeholder 6"/>
          <p:cNvSpPr>
            <a:spLocks noGrp="1"/>
          </p:cNvSpPr>
          <p:nvPr>
            <p:ph idx="1"/>
          </p:nvPr>
        </p:nvSpPr>
        <p:spPr>
          <a:xfrm>
            <a:off x="4767949" y="1208303"/>
            <a:ext cx="6847115" cy="4946888"/>
          </a:xfrm>
        </p:spPr>
        <p:txBody>
          <a:bodyPr>
            <a:normAutofit/>
          </a:bodyPr>
          <a:lstStyle/>
          <a:p>
            <a:pPr marL="0" indent="0">
              <a:lnSpc>
                <a:spcPct val="100000"/>
              </a:lnSpc>
              <a:spcAft>
                <a:spcPts val="600"/>
              </a:spcAft>
              <a:buNone/>
            </a:pPr>
            <a:r>
              <a:rPr lang="en-GB" sz="1800" dirty="0" smtClean="0">
                <a:solidFill>
                  <a:schemeClr val="bg1"/>
                </a:solidFill>
              </a:rPr>
              <a:t>Read this if you want to </a:t>
            </a:r>
            <a:r>
              <a:rPr lang="en-GB" sz="1800" dirty="0" smtClean="0">
                <a:solidFill>
                  <a:schemeClr val="bg1"/>
                </a:solidFill>
              </a:rPr>
              <a:t>learn:</a:t>
            </a:r>
            <a:endParaRPr lang="en-GB" sz="1800" dirty="0" smtClean="0">
              <a:solidFill>
                <a:schemeClr val="bg1"/>
              </a:solidFill>
            </a:endParaRPr>
          </a:p>
          <a:p>
            <a:pPr marL="514350" indent="-514350">
              <a:lnSpc>
                <a:spcPct val="100000"/>
              </a:lnSpc>
              <a:spcAft>
                <a:spcPts val="600"/>
              </a:spcAft>
              <a:buFont typeface="+mj-lt"/>
              <a:buAutoNum type="arabicParenR"/>
            </a:pPr>
            <a:r>
              <a:rPr lang="en-GB" sz="1800" b="1" dirty="0" smtClean="0">
                <a:solidFill>
                  <a:schemeClr val="bg1"/>
                </a:solidFill>
              </a:rPr>
              <a:t>Why statistical data about your local area is important</a:t>
            </a:r>
          </a:p>
          <a:p>
            <a:pPr marL="514350" indent="-514350">
              <a:lnSpc>
                <a:spcPct val="100000"/>
              </a:lnSpc>
              <a:spcAft>
                <a:spcPts val="600"/>
              </a:spcAft>
              <a:buFont typeface="+mj-lt"/>
              <a:buAutoNum type="arabicParenR"/>
            </a:pPr>
            <a:r>
              <a:rPr lang="en-GB" sz="1800" b="1" dirty="0" smtClean="0">
                <a:solidFill>
                  <a:schemeClr val="bg1"/>
                </a:solidFill>
              </a:rPr>
              <a:t>What statistical information is available for public use</a:t>
            </a:r>
          </a:p>
          <a:p>
            <a:pPr marL="514350" indent="-514350">
              <a:lnSpc>
                <a:spcPct val="100000"/>
              </a:lnSpc>
              <a:spcAft>
                <a:spcPts val="600"/>
              </a:spcAft>
              <a:buFont typeface="+mj-lt"/>
              <a:buAutoNum type="arabicParenR"/>
            </a:pPr>
            <a:r>
              <a:rPr lang="en-GB" sz="1800" b="1" dirty="0" smtClean="0">
                <a:solidFill>
                  <a:schemeClr val="bg1"/>
                </a:solidFill>
              </a:rPr>
              <a:t>How to find &amp; present data </a:t>
            </a:r>
            <a:r>
              <a:rPr lang="en-GB" sz="1800" b="1" dirty="0" smtClean="0">
                <a:solidFill>
                  <a:schemeClr val="bg1"/>
                </a:solidFill>
              </a:rPr>
              <a:t>about your local area using:</a:t>
            </a:r>
          </a:p>
          <a:p>
            <a:pPr lvl="2">
              <a:lnSpc>
                <a:spcPct val="100000"/>
              </a:lnSpc>
              <a:spcAft>
                <a:spcPts val="600"/>
              </a:spcAft>
            </a:pPr>
            <a:r>
              <a:rPr lang="en-GB" sz="1600" dirty="0" smtClean="0">
                <a:solidFill>
                  <a:schemeClr val="bg1"/>
                </a:solidFill>
              </a:rPr>
              <a:t>Neighbourhood Statistics</a:t>
            </a:r>
          </a:p>
          <a:p>
            <a:pPr lvl="2">
              <a:lnSpc>
                <a:spcPct val="100000"/>
              </a:lnSpc>
              <a:spcAft>
                <a:spcPts val="600"/>
              </a:spcAft>
            </a:pPr>
            <a:r>
              <a:rPr lang="en-GB" sz="1600" dirty="0" err="1" smtClean="0">
                <a:solidFill>
                  <a:schemeClr val="bg1"/>
                </a:solidFill>
              </a:rPr>
              <a:t>Nomisweb</a:t>
            </a:r>
            <a:endParaRPr lang="en-GB" sz="1600" dirty="0" smtClean="0">
              <a:solidFill>
                <a:schemeClr val="bg1"/>
              </a:solidFill>
            </a:endParaRPr>
          </a:p>
          <a:p>
            <a:pPr marL="514350" indent="-514350">
              <a:lnSpc>
                <a:spcPct val="100000"/>
              </a:lnSpc>
              <a:spcAft>
                <a:spcPts val="600"/>
              </a:spcAft>
              <a:buFont typeface="+mj-lt"/>
              <a:buAutoNum type="arabicParenR"/>
            </a:pPr>
            <a:r>
              <a:rPr lang="en-GB" sz="1800" b="1" dirty="0" smtClean="0">
                <a:solidFill>
                  <a:schemeClr val="bg1"/>
                </a:solidFill>
              </a:rPr>
              <a:t>Download </a:t>
            </a:r>
            <a:r>
              <a:rPr lang="en-GB" sz="1800" b="1" dirty="0">
                <a:solidFill>
                  <a:schemeClr val="bg1"/>
                </a:solidFill>
              </a:rPr>
              <a:t>simple maps showing </a:t>
            </a:r>
            <a:r>
              <a:rPr lang="en-GB" sz="1800" b="1" dirty="0" smtClean="0">
                <a:solidFill>
                  <a:schemeClr val="bg1"/>
                </a:solidFill>
              </a:rPr>
              <a:t>local statistics</a:t>
            </a:r>
          </a:p>
          <a:p>
            <a:pPr lvl="2">
              <a:lnSpc>
                <a:spcPct val="100000"/>
              </a:lnSpc>
              <a:spcAft>
                <a:spcPts val="600"/>
              </a:spcAft>
            </a:pPr>
            <a:r>
              <a:rPr lang="en-GB" sz="1600" dirty="0" smtClean="0">
                <a:solidFill>
                  <a:schemeClr val="bg1"/>
                </a:solidFill>
              </a:rPr>
              <a:t>Neighbourhood Statistics</a:t>
            </a:r>
          </a:p>
          <a:p>
            <a:pPr lvl="2">
              <a:lnSpc>
                <a:spcPct val="100000"/>
              </a:lnSpc>
              <a:spcAft>
                <a:spcPts val="600"/>
              </a:spcAft>
            </a:pPr>
            <a:r>
              <a:rPr lang="en-GB" sz="1600" dirty="0" smtClean="0">
                <a:solidFill>
                  <a:schemeClr val="bg1"/>
                </a:solidFill>
              </a:rPr>
              <a:t>Deprivation Mapper</a:t>
            </a:r>
            <a:endParaRPr lang="en-GB" sz="1600" dirty="0">
              <a:solidFill>
                <a:schemeClr val="bg1"/>
              </a:solidFill>
            </a:endParaRPr>
          </a:p>
          <a:p>
            <a:pPr marL="0" indent="0">
              <a:lnSpc>
                <a:spcPct val="100000"/>
              </a:lnSpc>
              <a:spcAft>
                <a:spcPts val="600"/>
              </a:spcAft>
              <a:buNone/>
            </a:pPr>
            <a:endParaRPr lang="en-GB" sz="1800" b="1" dirty="0" smtClean="0">
              <a:solidFill>
                <a:schemeClr val="bg1"/>
              </a:solidFill>
            </a:endParaRPr>
          </a:p>
        </p:txBody>
      </p:sp>
      <p:pic>
        <p:nvPicPr>
          <p:cNvPr id="9" name="Picture 8"/>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165774" y="3657599"/>
            <a:ext cx="2602804" cy="2896883"/>
          </a:xfrm>
          <a:prstGeom prst="rect">
            <a:avLst/>
          </a:prstGeom>
        </p:spPr>
      </p:pic>
    </p:spTree>
    <p:extLst>
      <p:ext uri="{BB962C8B-B14F-4D97-AF65-F5344CB8AC3E}">
        <p14:creationId xmlns:p14="http://schemas.microsoft.com/office/powerpoint/2010/main" val="3846306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Step 1: Finding data (cont.)</a:t>
            </a:r>
            <a:endParaRPr lang="en-GB" sz="36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4" b="15982"/>
          <a:stretch/>
        </p:blipFill>
        <p:spPr bwMode="auto">
          <a:xfrm>
            <a:off x="6798492" y="2048976"/>
            <a:ext cx="10537368" cy="4235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6"/>
          <p:cNvSpPr>
            <a:spLocks noGrp="1"/>
          </p:cNvSpPr>
          <p:nvPr>
            <p:ph idx="1"/>
          </p:nvPr>
        </p:nvSpPr>
        <p:spPr>
          <a:xfrm>
            <a:off x="793911" y="2139723"/>
            <a:ext cx="5523433" cy="4127499"/>
          </a:xfrm>
        </p:spPr>
        <p:txBody>
          <a:bodyPr>
            <a:normAutofit/>
          </a:bodyPr>
          <a:lstStyle/>
          <a:p>
            <a:pPr marL="457200" indent="-457200">
              <a:lnSpc>
                <a:spcPct val="100000"/>
              </a:lnSpc>
              <a:spcAft>
                <a:spcPts val="1200"/>
              </a:spcAft>
              <a:buFont typeface="+mj-lt"/>
              <a:buAutoNum type="arabicPeriod" startAt="2"/>
            </a:pPr>
            <a:r>
              <a:rPr lang="en-GB" sz="1800" dirty="0" smtClean="0"/>
              <a:t>Enter </a:t>
            </a:r>
            <a:r>
              <a:rPr lang="en-GB" sz="1800" dirty="0"/>
              <a:t>a</a:t>
            </a:r>
            <a:r>
              <a:rPr lang="en-GB" sz="1800" dirty="0" smtClean="0"/>
              <a:t> full postcode from within your area (e.g. AA11 1AA)</a:t>
            </a:r>
          </a:p>
          <a:p>
            <a:pPr marL="457200" indent="-457200">
              <a:lnSpc>
                <a:spcPct val="100000"/>
              </a:lnSpc>
              <a:spcAft>
                <a:spcPts val="1200"/>
              </a:spcAft>
              <a:buAutoNum type="arabicPeriod" startAt="2"/>
            </a:pPr>
            <a:r>
              <a:rPr lang="en-GB" sz="1800" dirty="0" smtClean="0"/>
              <a:t>Select the geographical scale of the data that you want. </a:t>
            </a:r>
            <a:r>
              <a:rPr lang="en-GB" sz="1800" dirty="0" smtClean="0"/>
              <a:t>(See </a:t>
            </a:r>
            <a:r>
              <a:rPr lang="en-GB" sz="1800" dirty="0" smtClean="0">
                <a:hlinkClick r:id="rId3" action="ppaction://hlinksldjump"/>
              </a:rPr>
              <a:t>earlier slide</a:t>
            </a:r>
            <a:r>
              <a:rPr lang="en-GB" sz="1800" dirty="0" smtClean="0"/>
              <a:t> for </a:t>
            </a:r>
            <a:r>
              <a:rPr lang="en-GB" sz="1800" dirty="0" smtClean="0"/>
              <a:t>more information on the different types of area </a:t>
            </a:r>
            <a:r>
              <a:rPr lang="en-GB" sz="1800" dirty="0" smtClean="0"/>
              <a:t>available)</a:t>
            </a:r>
            <a:endParaRPr lang="en-GB" sz="1800" dirty="0" smtClean="0"/>
          </a:p>
          <a:p>
            <a:pPr marL="457200" indent="-457200">
              <a:lnSpc>
                <a:spcPct val="100000"/>
              </a:lnSpc>
              <a:spcAft>
                <a:spcPts val="1200"/>
              </a:spcAft>
              <a:buAutoNum type="arabicPeriod" startAt="2"/>
            </a:pPr>
            <a:r>
              <a:rPr lang="en-GB" sz="1800" dirty="0" smtClean="0"/>
              <a:t>Click ‘Search’                                                 </a:t>
            </a:r>
            <a:r>
              <a:rPr lang="en-GB" sz="1800" i="1" dirty="0" smtClean="0"/>
              <a:t>(If this returns more than one result you will be asked to select the correct place on the next page)</a:t>
            </a:r>
          </a:p>
        </p:txBody>
      </p:sp>
      <p:cxnSp>
        <p:nvCxnSpPr>
          <p:cNvPr id="4" name="Straight Arrow Connector 3"/>
          <p:cNvCxnSpPr/>
          <p:nvPr/>
        </p:nvCxnSpPr>
        <p:spPr>
          <a:xfrm>
            <a:off x="5949108" y="2379643"/>
            <a:ext cx="1046780" cy="929614"/>
          </a:xfrm>
          <a:prstGeom prst="straightConnector1">
            <a:avLst/>
          </a:prstGeom>
          <a:ln w="38100" cap="rnd">
            <a:solidFill>
              <a:srgbClr val="AF379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82394" y="3481330"/>
            <a:ext cx="937878" cy="205812"/>
          </a:xfrm>
          <a:prstGeom prst="straightConnector1">
            <a:avLst/>
          </a:prstGeom>
          <a:ln w="38100" cap="rnd">
            <a:solidFill>
              <a:srgbClr val="AF3794"/>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082394" y="4486656"/>
            <a:ext cx="913494" cy="272631"/>
          </a:xfrm>
          <a:prstGeom prst="straightConnector1">
            <a:avLst/>
          </a:prstGeom>
          <a:ln w="38100" cap="rnd">
            <a:solidFill>
              <a:srgbClr val="AF3794"/>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19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Step 1: </a:t>
            </a:r>
            <a:r>
              <a:rPr lang="en-GB" sz="3600" dirty="0"/>
              <a:t>Finding data (cont.)</a:t>
            </a:r>
          </a:p>
        </p:txBody>
      </p:sp>
      <p:sp>
        <p:nvSpPr>
          <p:cNvPr id="5" name="Content Placeholder 6"/>
          <p:cNvSpPr>
            <a:spLocks noGrp="1"/>
          </p:cNvSpPr>
          <p:nvPr>
            <p:ph idx="1"/>
          </p:nvPr>
        </p:nvSpPr>
        <p:spPr>
          <a:xfrm>
            <a:off x="6278885" y="2299355"/>
            <a:ext cx="5120641" cy="3234895"/>
          </a:xfrm>
        </p:spPr>
        <p:txBody>
          <a:bodyPr>
            <a:normAutofit/>
          </a:bodyPr>
          <a:lstStyle/>
          <a:p>
            <a:pPr marL="457200" indent="-457200">
              <a:lnSpc>
                <a:spcPct val="100000"/>
              </a:lnSpc>
              <a:spcAft>
                <a:spcPts val="1200"/>
              </a:spcAft>
              <a:buFont typeface="+mj-lt"/>
              <a:buAutoNum type="arabicPeriod" startAt="6"/>
            </a:pPr>
            <a:r>
              <a:rPr lang="en-GB" sz="1800" dirty="0" smtClean="0"/>
              <a:t>Click ‘Key statistics’ for 2011 (or 2001 if you want more historical data)</a:t>
            </a:r>
          </a:p>
        </p:txBody>
      </p:sp>
      <p:sp>
        <p:nvSpPr>
          <p:cNvPr id="8" name="Content Placeholder 6"/>
          <p:cNvSpPr txBox="1">
            <a:spLocks/>
          </p:cNvSpPr>
          <p:nvPr/>
        </p:nvSpPr>
        <p:spPr>
          <a:xfrm>
            <a:off x="646181" y="2299355"/>
            <a:ext cx="6570033" cy="3234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1200"/>
              </a:spcAft>
              <a:buFont typeface="+mj-lt"/>
              <a:buAutoNum type="arabicPeriod" startAt="5"/>
            </a:pPr>
            <a:r>
              <a:rPr lang="en-GB" sz="1800" dirty="0" smtClean="0"/>
              <a:t>Click ‘Census’</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1052" b="22878"/>
          <a:stretch/>
        </p:blipFill>
        <p:spPr bwMode="auto">
          <a:xfrm>
            <a:off x="709129" y="3169920"/>
            <a:ext cx="4667547" cy="226771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4823"/>
          <a:stretch/>
        </p:blipFill>
        <p:spPr bwMode="auto">
          <a:xfrm>
            <a:off x="6339840" y="3197352"/>
            <a:ext cx="5425440" cy="2870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536448" y="2206752"/>
            <a:ext cx="5254752" cy="35966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6260592" y="2212848"/>
            <a:ext cx="5254752" cy="35966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8" name="Oval 1027"/>
          <p:cNvSpPr/>
          <p:nvPr/>
        </p:nvSpPr>
        <p:spPr>
          <a:xfrm>
            <a:off x="536448" y="3429000"/>
            <a:ext cx="1938528" cy="576072"/>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6138672" y="4015740"/>
            <a:ext cx="3078480" cy="576072"/>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193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500"/>
                                        <p:tgtEl>
                                          <p:spTgt spid="10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25" grpId="0" animBg="1"/>
      <p:bldP spid="28" grpId="0" animBg="1"/>
      <p:bldP spid="1028"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Step 1: </a:t>
            </a:r>
            <a:r>
              <a:rPr lang="en-GB" sz="3600" dirty="0"/>
              <a:t>Finding data (cont.)</a:t>
            </a:r>
          </a:p>
        </p:txBody>
      </p:sp>
      <p:sp>
        <p:nvSpPr>
          <p:cNvPr id="5" name="Content Placeholder 6"/>
          <p:cNvSpPr>
            <a:spLocks noGrp="1"/>
          </p:cNvSpPr>
          <p:nvPr>
            <p:ph idx="1"/>
          </p:nvPr>
        </p:nvSpPr>
        <p:spPr>
          <a:xfrm>
            <a:off x="793911" y="2006600"/>
            <a:ext cx="10755836" cy="3573876"/>
          </a:xfrm>
        </p:spPr>
        <p:txBody>
          <a:bodyPr>
            <a:normAutofit/>
          </a:bodyPr>
          <a:lstStyle/>
          <a:p>
            <a:pPr marL="457200" indent="-457200">
              <a:lnSpc>
                <a:spcPct val="100000"/>
              </a:lnSpc>
              <a:spcAft>
                <a:spcPts val="1200"/>
              </a:spcAft>
              <a:buFont typeface="+mj-lt"/>
              <a:buAutoNum type="arabicPeriod" startAt="7"/>
            </a:pPr>
            <a:r>
              <a:rPr lang="en-GB" sz="1800" dirty="0" smtClean="0"/>
              <a:t>Select a topic from the list on the next page. The topics include economic activity, health, education and housing tenure, among a wide range of others.</a:t>
            </a:r>
          </a:p>
          <a:p>
            <a:pPr marL="457200" indent="-457200">
              <a:lnSpc>
                <a:spcPct val="100000"/>
              </a:lnSpc>
              <a:spcAft>
                <a:spcPts val="1200"/>
              </a:spcAft>
              <a:buFont typeface="+mj-lt"/>
              <a:buAutoNum type="arabicPeriod" startAt="7"/>
            </a:pPr>
            <a:r>
              <a:rPr lang="en-GB" sz="1800" dirty="0" smtClean="0"/>
              <a:t>This will bring up a table similar to the one shown here, which gives statistics for the area you’ve chosen as well as a comparison with the wider area and rest of the country. For most kinds of statistics it gives a count, i.e. the number of people, as well as a percentage, i.e. the proportion of all residents in the area. Click the blue circles for more information on any of the variables.</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8309"/>
          <a:stretch/>
        </p:blipFill>
        <p:spPr bwMode="auto">
          <a:xfrm>
            <a:off x="1199672" y="4169665"/>
            <a:ext cx="9873904" cy="202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1574" y="5618825"/>
            <a:ext cx="9690100" cy="190500"/>
          </a:xfrm>
          <a:prstGeom prst="rect">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Step 1: </a:t>
            </a:r>
            <a:r>
              <a:rPr lang="en-GB" sz="3600" dirty="0"/>
              <a:t>Finding data (cont.)</a:t>
            </a:r>
          </a:p>
        </p:txBody>
      </p:sp>
      <p:sp>
        <p:nvSpPr>
          <p:cNvPr id="5" name="Content Placeholder 6"/>
          <p:cNvSpPr>
            <a:spLocks noGrp="1"/>
          </p:cNvSpPr>
          <p:nvPr>
            <p:ph idx="1"/>
          </p:nvPr>
        </p:nvSpPr>
        <p:spPr>
          <a:xfrm>
            <a:off x="1228727" y="2394857"/>
            <a:ext cx="10455276" cy="3274520"/>
          </a:xfrm>
        </p:spPr>
        <p:txBody>
          <a:bodyPr>
            <a:normAutofit/>
          </a:bodyPr>
          <a:lstStyle/>
          <a:p>
            <a:pPr marL="0" indent="0">
              <a:lnSpc>
                <a:spcPct val="100000"/>
              </a:lnSpc>
              <a:spcAft>
                <a:spcPts val="1200"/>
              </a:spcAft>
              <a:buNone/>
            </a:pPr>
            <a:r>
              <a:rPr lang="en-GB" sz="1800" dirty="0" smtClean="0"/>
              <a:t>You can use this data to make statements about the area. From the highlighted row below you could say </a:t>
            </a:r>
            <a:r>
              <a:rPr lang="en-GB" sz="1800" i="1" dirty="0" smtClean="0"/>
              <a:t>“14.9% of the area’s adult population (aged 16-74) are self-employed, compared to 9.8% for the rest of the country.”</a:t>
            </a:r>
            <a:r>
              <a:rPr lang="en-GB" sz="1800" dirty="0" smtClean="0"/>
              <a:t> Try to use percentages where available rather than counts as these are better for comparisons between areas.</a:t>
            </a:r>
          </a:p>
        </p:txBody>
      </p:sp>
      <p:pic>
        <p:nvPicPr>
          <p:cNvPr id="2051"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68309"/>
          <a:stretch/>
        </p:blipFill>
        <p:spPr bwMode="auto">
          <a:xfrm>
            <a:off x="1199672" y="4169665"/>
            <a:ext cx="9873904" cy="202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2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Step 2: Downloading data to use in Excel</a:t>
            </a:r>
            <a:endParaRPr lang="en-GB"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7" y="2048976"/>
            <a:ext cx="5598505" cy="4235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6"/>
          <p:cNvSpPr txBox="1">
            <a:spLocks/>
          </p:cNvSpPr>
          <p:nvPr/>
        </p:nvSpPr>
        <p:spPr>
          <a:xfrm>
            <a:off x="914400" y="2608949"/>
            <a:ext cx="5638803" cy="3383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1200"/>
              </a:spcAft>
              <a:buFont typeface="+mj-lt"/>
              <a:buAutoNum type="arabicPeriod"/>
            </a:pPr>
            <a:r>
              <a:rPr lang="en-GB" sz="1800" dirty="0" smtClean="0"/>
              <a:t>Neighbourhood Statistics also gives you the option to download the data to use in an Excel spreadsheet, which allows you to make graphs from the data. Just click the ‘Download this table’ button</a:t>
            </a:r>
            <a:r>
              <a:rPr lang="en-GB" sz="1800" dirty="0"/>
              <a:t> </a:t>
            </a:r>
            <a:r>
              <a:rPr lang="en-GB" sz="1800" dirty="0" smtClean="0"/>
              <a:t>and save the file to your computer.</a:t>
            </a:r>
          </a:p>
          <a:p>
            <a:pPr marL="342900" indent="-342900">
              <a:lnSpc>
                <a:spcPct val="100000"/>
              </a:lnSpc>
              <a:spcAft>
                <a:spcPts val="1200"/>
              </a:spcAft>
              <a:buFont typeface="+mj-lt"/>
              <a:buAutoNum type="arabicPeriod"/>
            </a:pPr>
            <a:r>
              <a:rPr lang="en-GB" sz="1800" dirty="0" smtClean="0"/>
              <a:t>Open the file in Excel and you will see a table almost identical to the one online but without the formatting.</a:t>
            </a:r>
          </a:p>
        </p:txBody>
      </p:sp>
      <p:sp>
        <p:nvSpPr>
          <p:cNvPr id="15" name="Oval 14"/>
          <p:cNvSpPr/>
          <p:nvPr/>
        </p:nvSpPr>
        <p:spPr>
          <a:xfrm>
            <a:off x="9324848" y="2374901"/>
            <a:ext cx="1393952" cy="414240"/>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418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Step 2: Downloading data to use </a:t>
            </a:r>
            <a:r>
              <a:rPr lang="en-GB" sz="3600" dirty="0"/>
              <a:t>in Excel (cont.)</a:t>
            </a:r>
          </a:p>
        </p:txBody>
      </p:sp>
      <p:sp>
        <p:nvSpPr>
          <p:cNvPr id="10" name="Content Placeholder 6"/>
          <p:cNvSpPr txBox="1">
            <a:spLocks/>
          </p:cNvSpPr>
          <p:nvPr/>
        </p:nvSpPr>
        <p:spPr>
          <a:xfrm>
            <a:off x="914401" y="2608948"/>
            <a:ext cx="5073184" cy="3918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1200"/>
              </a:spcAft>
              <a:buFont typeface="+mj-lt"/>
              <a:buAutoNum type="arabicPeriod" startAt="3"/>
            </a:pPr>
            <a:r>
              <a:rPr lang="en-GB" sz="1800" dirty="0" smtClean="0"/>
              <a:t>To make a graph from the data it is often helpful to copy the data you need into a new simplified table. For example, if you wanted to make a graph comparing self-employment across areas from the table on the right you would copy and paste the highlighted cells into a new table as shown here.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1" y="2562061"/>
            <a:ext cx="5994400" cy="140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485" y="4818346"/>
            <a:ext cx="6094878" cy="47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rot="1782961">
            <a:off x="8663024" y="3982746"/>
            <a:ext cx="495300" cy="952053"/>
          </a:xfrm>
          <a:prstGeom prst="downArrow">
            <a:avLst/>
          </a:prstGeom>
          <a:solidFill>
            <a:srgbClr val="EECAE6"/>
          </a:solidFill>
          <a:ln>
            <a:solidFill>
              <a:srgbClr val="EEC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027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Step 2: Downloading data to use </a:t>
            </a:r>
            <a:r>
              <a:rPr lang="en-GB" sz="3600" dirty="0"/>
              <a:t>in Excel (cont.)</a:t>
            </a:r>
          </a:p>
        </p:txBody>
      </p:sp>
      <p:sp>
        <p:nvSpPr>
          <p:cNvPr id="10" name="Content Placeholder 6"/>
          <p:cNvSpPr txBox="1">
            <a:spLocks/>
          </p:cNvSpPr>
          <p:nvPr/>
        </p:nvSpPr>
        <p:spPr>
          <a:xfrm>
            <a:off x="914401" y="2608948"/>
            <a:ext cx="5073184" cy="3918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1200"/>
              </a:spcAft>
              <a:buFont typeface="+mj-lt"/>
              <a:buAutoNum type="arabicPeriod" startAt="4"/>
            </a:pPr>
            <a:r>
              <a:rPr lang="en-GB" sz="1800" dirty="0" smtClean="0"/>
              <a:t>This new table can then be used to make a graph as shown to the </a:t>
            </a:r>
            <a:r>
              <a:rPr lang="en-GB" sz="1800" dirty="0"/>
              <a:t>right. </a:t>
            </a:r>
            <a:endParaRPr lang="en-GB" sz="1800" dirty="0" smtClean="0"/>
          </a:p>
          <a:p>
            <a:pPr marL="355600" indent="0">
              <a:lnSpc>
                <a:spcPct val="100000"/>
              </a:lnSpc>
              <a:spcAft>
                <a:spcPts val="1200"/>
              </a:spcAft>
              <a:buNone/>
            </a:pPr>
            <a:r>
              <a:rPr lang="en-GB" sz="1800" dirty="0" smtClean="0"/>
              <a:t>For </a:t>
            </a:r>
            <a:r>
              <a:rPr lang="en-GB" sz="1800" dirty="0"/>
              <a:t>more information on creating graphs in Excel see this guide: </a:t>
            </a:r>
            <a:r>
              <a:rPr lang="en-US" sz="1800" u="sng" dirty="0">
                <a:hlinkClick r:id="rId2"/>
              </a:rPr>
              <a:t>http://www.wikihow.com/Create-a-Graph-in-Excel</a:t>
            </a:r>
            <a:endParaRPr lang="en-GB" sz="1800" dirty="0"/>
          </a:p>
          <a:p>
            <a:pPr marL="342900" indent="-342900">
              <a:lnSpc>
                <a:spcPct val="100000"/>
              </a:lnSpc>
              <a:spcAft>
                <a:spcPts val="1200"/>
              </a:spcAft>
              <a:buFont typeface="+mj-lt"/>
              <a:buAutoNum type="arabicPeriod" startAt="4"/>
            </a:pPr>
            <a:endParaRPr lang="en-GB" sz="1800" dirty="0" smtClean="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1" y="2608948"/>
            <a:ext cx="6094879" cy="47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896" y="3749313"/>
            <a:ext cx="4830763" cy="277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own Arrow 11"/>
          <p:cNvSpPr/>
          <p:nvPr/>
        </p:nvSpPr>
        <p:spPr>
          <a:xfrm rot="1782961">
            <a:off x="8546778" y="2923074"/>
            <a:ext cx="495300" cy="952053"/>
          </a:xfrm>
          <a:prstGeom prst="downArrow">
            <a:avLst/>
          </a:prstGeom>
          <a:solidFill>
            <a:srgbClr val="EECAE6"/>
          </a:solidFill>
          <a:ln>
            <a:solidFill>
              <a:srgbClr val="EEC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66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Step 3: Mapping local data</a:t>
            </a:r>
            <a:endParaRPr lang="en-GB"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7" y="2048976"/>
            <a:ext cx="5598505" cy="4235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6"/>
          <p:cNvSpPr txBox="1">
            <a:spLocks/>
          </p:cNvSpPr>
          <p:nvPr/>
        </p:nvSpPr>
        <p:spPr>
          <a:xfrm>
            <a:off x="927100" y="2857501"/>
            <a:ext cx="5956303" cy="3383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1200"/>
              </a:spcAft>
              <a:buFont typeface="+mj-lt"/>
              <a:buAutoNum type="arabicPeriod"/>
            </a:pPr>
            <a:r>
              <a:rPr lang="en-GB" sz="1800" dirty="0" smtClean="0"/>
              <a:t>If you go back to the website there’s also the option to see how the area compares to other areas nearby by seeing the data on a map. </a:t>
            </a:r>
          </a:p>
          <a:p>
            <a:pPr marL="355600" indent="0">
              <a:lnSpc>
                <a:spcPct val="100000"/>
              </a:lnSpc>
              <a:spcAft>
                <a:spcPts val="1200"/>
              </a:spcAft>
              <a:buNone/>
            </a:pPr>
            <a:r>
              <a:rPr lang="en-GB" sz="1800" dirty="0" smtClean="0"/>
              <a:t>Just click the ‘Map this data’ button.</a:t>
            </a:r>
          </a:p>
        </p:txBody>
      </p:sp>
      <p:sp>
        <p:nvSpPr>
          <p:cNvPr id="15" name="Oval 14"/>
          <p:cNvSpPr/>
          <p:nvPr/>
        </p:nvSpPr>
        <p:spPr>
          <a:xfrm>
            <a:off x="6883403" y="2116982"/>
            <a:ext cx="1714500" cy="414240"/>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879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914400" y="2451100"/>
            <a:ext cx="5892803" cy="3789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1200"/>
              </a:spcAft>
              <a:buFont typeface="+mj-lt"/>
              <a:buAutoNum type="arabicPeriod" startAt="2"/>
            </a:pPr>
            <a:r>
              <a:rPr lang="en-GB" sz="1800" dirty="0" smtClean="0"/>
              <a:t>This opens a new window which displays a map of the wider area.</a:t>
            </a:r>
          </a:p>
          <a:p>
            <a:pPr marL="355600" indent="0">
              <a:lnSpc>
                <a:spcPct val="100000"/>
              </a:lnSpc>
              <a:spcAft>
                <a:spcPts val="1200"/>
              </a:spcAft>
              <a:buNone/>
            </a:pPr>
            <a:r>
              <a:rPr lang="en-GB" sz="1800" dirty="0" smtClean="0"/>
              <a:t>Choose the statistical data that you want to map by clicking ‘change variable’. </a:t>
            </a:r>
          </a:p>
          <a:p>
            <a:pPr marL="355600" indent="0">
              <a:lnSpc>
                <a:spcPct val="100000"/>
              </a:lnSpc>
              <a:spcAft>
                <a:spcPts val="1200"/>
              </a:spcAft>
              <a:buNone/>
            </a:pPr>
            <a:r>
              <a:rPr lang="en-GB" sz="1800" i="1" dirty="0" smtClean="0"/>
              <a:t>(Choose percentages rather than counts where possible as this makes it easier to make comparisons between areas; a higher frequency of unemployment, </a:t>
            </a:r>
            <a:r>
              <a:rPr lang="en-GB" sz="1800" i="1" dirty="0"/>
              <a:t>for example, could </a:t>
            </a:r>
            <a:r>
              <a:rPr lang="en-GB" sz="1800" i="1" dirty="0" smtClean="0"/>
              <a:t>occur just because an area has more people rather than because there is more of a problem with unemployment.)</a:t>
            </a:r>
            <a:endParaRPr lang="en-GB" sz="1800" b="1" i="1"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142" y="2321414"/>
            <a:ext cx="5398735" cy="321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6908803" y="2624989"/>
            <a:ext cx="1282700" cy="309913"/>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39033" y="785859"/>
            <a:ext cx="10709755" cy="1325563"/>
          </a:xfrm>
        </p:spPr>
        <p:txBody>
          <a:bodyPr>
            <a:normAutofit/>
          </a:bodyPr>
          <a:lstStyle/>
          <a:p>
            <a:pPr algn="ctr"/>
            <a:r>
              <a:rPr lang="en-GB" sz="3600" dirty="0" smtClean="0"/>
              <a:t>Step 3: Mapping local </a:t>
            </a:r>
            <a:r>
              <a:rPr lang="en-GB" sz="3600" dirty="0"/>
              <a:t>data (cont.)</a:t>
            </a:r>
          </a:p>
        </p:txBody>
      </p:sp>
    </p:spTree>
    <p:extLst>
      <p:ext uri="{BB962C8B-B14F-4D97-AF65-F5344CB8AC3E}">
        <p14:creationId xmlns:p14="http://schemas.microsoft.com/office/powerpoint/2010/main" val="288491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91433" y="2514601"/>
            <a:ext cx="5991970" cy="3383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1200"/>
              </a:spcAft>
              <a:buFont typeface="+mj-lt"/>
              <a:buAutoNum type="arabicPeriod" startAt="3"/>
            </a:pPr>
            <a:r>
              <a:rPr lang="en-GB" sz="1800" dirty="0" smtClean="0"/>
              <a:t>Change the colour and number of divisions using the buttons to the right of the map.</a:t>
            </a:r>
          </a:p>
          <a:p>
            <a:pPr marL="342900" indent="-342900">
              <a:lnSpc>
                <a:spcPct val="100000"/>
              </a:lnSpc>
              <a:spcAft>
                <a:spcPts val="1200"/>
              </a:spcAft>
              <a:buFont typeface="+mj-lt"/>
              <a:buAutoNum type="arabicPeriod" startAt="3"/>
            </a:pPr>
            <a:r>
              <a:rPr lang="en-GB" sz="1800" dirty="0" smtClean="0"/>
              <a:t>Choose whether to show a background map using the tick-box at the bottom-left.</a:t>
            </a:r>
          </a:p>
          <a:p>
            <a:pPr marL="342900" indent="-342900">
              <a:lnSpc>
                <a:spcPct val="100000"/>
              </a:lnSpc>
              <a:spcAft>
                <a:spcPts val="1200"/>
              </a:spcAft>
              <a:buFont typeface="+mj-lt"/>
              <a:buAutoNum type="arabicPeriod" startAt="3"/>
            </a:pPr>
            <a:r>
              <a:rPr lang="en-GB" sz="1800" dirty="0"/>
              <a:t>To copy </a:t>
            </a:r>
            <a:r>
              <a:rPr lang="en-GB" sz="1800" dirty="0" smtClean="0"/>
              <a:t>the map </a:t>
            </a:r>
            <a:r>
              <a:rPr lang="en-GB" sz="1800" dirty="0"/>
              <a:t>into another document take a screenshot by pressing </a:t>
            </a:r>
            <a:r>
              <a:rPr lang="en-GB" sz="1800" dirty="0" err="1"/>
              <a:t>Alt+PrtScn</a:t>
            </a:r>
            <a:r>
              <a:rPr lang="en-GB" sz="1800" dirty="0"/>
              <a:t> on your keyboard and then pasting this into the </a:t>
            </a:r>
            <a:r>
              <a:rPr lang="en-GB" sz="1800" dirty="0" smtClean="0"/>
              <a:t>document (using paste button or </a:t>
            </a:r>
            <a:r>
              <a:rPr lang="en-GB" sz="1800" dirty="0" err="1" smtClean="0"/>
              <a:t>Ctrl+V</a:t>
            </a:r>
            <a:r>
              <a:rPr lang="en-GB" sz="1800" dirty="0" smtClean="0"/>
              <a:t> on your keyboard).</a:t>
            </a:r>
            <a:endParaRPr lang="en-GB" sz="1800" dirty="0"/>
          </a:p>
          <a:p>
            <a:pPr marL="342900" indent="-342900">
              <a:lnSpc>
                <a:spcPct val="100000"/>
              </a:lnSpc>
              <a:spcAft>
                <a:spcPts val="1200"/>
              </a:spcAft>
              <a:buFont typeface="+mj-lt"/>
              <a:buAutoNum type="arabicPeriod" startAt="3"/>
            </a:pPr>
            <a:endParaRPr lang="en-GB" sz="18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142" y="2321414"/>
            <a:ext cx="5398735" cy="321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10147305" y="3564781"/>
            <a:ext cx="1666423" cy="402624"/>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959603" y="5272391"/>
            <a:ext cx="1384297" cy="402624"/>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39033" y="785859"/>
            <a:ext cx="10709755" cy="1325563"/>
          </a:xfrm>
        </p:spPr>
        <p:txBody>
          <a:bodyPr>
            <a:normAutofit/>
          </a:bodyPr>
          <a:lstStyle/>
          <a:p>
            <a:pPr algn="ctr"/>
            <a:r>
              <a:rPr lang="en-GB" sz="3600" dirty="0" smtClean="0"/>
              <a:t>Step 3: Mapping local </a:t>
            </a:r>
            <a:r>
              <a:rPr lang="en-GB" sz="3600" dirty="0"/>
              <a:t>data (cont.)</a:t>
            </a:r>
          </a:p>
        </p:txBody>
      </p:sp>
    </p:spTree>
    <p:extLst>
      <p:ext uri="{BB962C8B-B14F-4D97-AF65-F5344CB8AC3E}">
        <p14:creationId xmlns:p14="http://schemas.microsoft.com/office/powerpoint/2010/main" val="385223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What’s in this presentation?</a:t>
            </a:r>
            <a:endParaRPr lang="en-GB" sz="3600" dirty="0"/>
          </a:p>
        </p:txBody>
      </p:sp>
      <p:sp>
        <p:nvSpPr>
          <p:cNvPr id="4" name="Content Placeholder 6"/>
          <p:cNvSpPr txBox="1">
            <a:spLocks/>
          </p:cNvSpPr>
          <p:nvPr/>
        </p:nvSpPr>
        <p:spPr>
          <a:xfrm>
            <a:off x="1741714" y="1855333"/>
            <a:ext cx="9421585" cy="3907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300"/>
              </a:spcAft>
            </a:pPr>
            <a:r>
              <a:rPr lang="en-GB" sz="2000" b="1" dirty="0" smtClean="0">
                <a:hlinkClick r:id="rId2" action="ppaction://hlinksldjump"/>
              </a:rPr>
              <a:t>Why do you need local statistics?</a:t>
            </a:r>
            <a:r>
              <a:rPr lang="en-GB" sz="2000" b="1" dirty="0" smtClean="0"/>
              <a:t> Slide </a:t>
            </a:r>
            <a:r>
              <a:rPr lang="en-GB" sz="2000" b="1" dirty="0" smtClean="0"/>
              <a:t>3</a:t>
            </a:r>
          </a:p>
          <a:p>
            <a:pPr>
              <a:lnSpc>
                <a:spcPct val="100000"/>
              </a:lnSpc>
              <a:spcBef>
                <a:spcPts val="600"/>
              </a:spcBef>
              <a:spcAft>
                <a:spcPts val="300"/>
              </a:spcAft>
            </a:pPr>
            <a:r>
              <a:rPr lang="en-GB" sz="2000" b="1" dirty="0" smtClean="0">
                <a:hlinkClick r:id="rId3" action="ppaction://hlinksldjump"/>
              </a:rPr>
              <a:t>What statistical information can you get?</a:t>
            </a:r>
            <a:r>
              <a:rPr lang="en-GB" sz="2000" b="1" dirty="0" smtClean="0"/>
              <a:t> Slides 4-6</a:t>
            </a:r>
          </a:p>
          <a:p>
            <a:pPr>
              <a:lnSpc>
                <a:spcPct val="100000"/>
              </a:lnSpc>
              <a:spcBef>
                <a:spcPts val="600"/>
              </a:spcBef>
              <a:spcAft>
                <a:spcPts val="300"/>
              </a:spcAft>
            </a:pPr>
            <a:r>
              <a:rPr lang="en-GB" sz="2000" b="1" dirty="0" smtClean="0">
                <a:hlinkClick r:id="rId4" action="ppaction://hlinksldjump"/>
              </a:rPr>
              <a:t>Scales of geographical data</a:t>
            </a:r>
            <a:r>
              <a:rPr lang="en-GB" sz="2000" b="1" dirty="0" smtClean="0"/>
              <a:t> Slide 7</a:t>
            </a:r>
            <a:endParaRPr lang="en-GB" sz="2000" b="1" dirty="0" smtClean="0"/>
          </a:p>
          <a:p>
            <a:pPr>
              <a:lnSpc>
                <a:spcPct val="100000"/>
              </a:lnSpc>
              <a:spcBef>
                <a:spcPts val="600"/>
              </a:spcBef>
              <a:spcAft>
                <a:spcPts val="300"/>
              </a:spcAft>
            </a:pPr>
            <a:r>
              <a:rPr lang="en-GB" sz="2000" b="1" dirty="0" smtClean="0">
                <a:hlinkClick r:id="rId5" action="ppaction://hlinksldjump"/>
              </a:rPr>
              <a:t>Census data in Neighbourhood </a:t>
            </a:r>
            <a:r>
              <a:rPr lang="en-GB" sz="2000" b="1" dirty="0" smtClean="0">
                <a:hlinkClick r:id="rId5" action="ppaction://hlinksldjump"/>
              </a:rPr>
              <a:t>Statistics</a:t>
            </a:r>
            <a:r>
              <a:rPr lang="en-GB" sz="2000" b="1" dirty="0" smtClean="0"/>
              <a:t> Slide </a:t>
            </a:r>
            <a:r>
              <a:rPr lang="en-GB" sz="2000" b="1" dirty="0" smtClean="0"/>
              <a:t>8</a:t>
            </a:r>
            <a:endParaRPr lang="en-GB" sz="2000" b="1" dirty="0" smtClean="0"/>
          </a:p>
          <a:p>
            <a:pPr lvl="1">
              <a:lnSpc>
                <a:spcPct val="100000"/>
              </a:lnSpc>
              <a:spcBef>
                <a:spcPts val="600"/>
              </a:spcBef>
              <a:spcAft>
                <a:spcPts val="300"/>
              </a:spcAft>
            </a:pPr>
            <a:r>
              <a:rPr lang="en-GB" sz="2000" b="1" dirty="0" smtClean="0">
                <a:hlinkClick r:id="rId6" action="ppaction://hlinksldjump"/>
              </a:rPr>
              <a:t>Step 1: Finding data</a:t>
            </a:r>
            <a:r>
              <a:rPr lang="en-GB" sz="2000" b="1" dirty="0" smtClean="0"/>
              <a:t> Slides </a:t>
            </a:r>
            <a:r>
              <a:rPr lang="en-GB" sz="2000" b="1" dirty="0" smtClean="0"/>
              <a:t>9-13</a:t>
            </a:r>
            <a:endParaRPr lang="en-GB" sz="2000" b="1" dirty="0" smtClean="0"/>
          </a:p>
          <a:p>
            <a:pPr lvl="1">
              <a:lnSpc>
                <a:spcPct val="100000"/>
              </a:lnSpc>
              <a:spcBef>
                <a:spcPts val="600"/>
              </a:spcBef>
              <a:spcAft>
                <a:spcPts val="300"/>
              </a:spcAft>
            </a:pPr>
            <a:r>
              <a:rPr lang="en-GB" sz="2000" b="1" dirty="0" smtClean="0">
                <a:hlinkClick r:id="rId7" action="ppaction://hlinksldjump"/>
              </a:rPr>
              <a:t>Step 2: Downloading data to use in Excel</a:t>
            </a:r>
            <a:r>
              <a:rPr lang="en-GB" sz="2000" b="1" dirty="0" smtClean="0"/>
              <a:t> </a:t>
            </a:r>
            <a:r>
              <a:rPr lang="en-GB" sz="2000" b="1" dirty="0" smtClean="0"/>
              <a:t>Slides 14-16</a:t>
            </a:r>
            <a:endParaRPr lang="en-GB" sz="2000" b="1" dirty="0" smtClean="0">
              <a:solidFill>
                <a:srgbClr val="FF0000"/>
              </a:solidFill>
            </a:endParaRPr>
          </a:p>
          <a:p>
            <a:pPr lvl="1">
              <a:lnSpc>
                <a:spcPct val="100000"/>
              </a:lnSpc>
              <a:spcBef>
                <a:spcPts val="600"/>
              </a:spcBef>
              <a:spcAft>
                <a:spcPts val="300"/>
              </a:spcAft>
            </a:pPr>
            <a:r>
              <a:rPr lang="en-GB" sz="2000" b="1" dirty="0" smtClean="0">
                <a:hlinkClick r:id="rId8" action="ppaction://hlinksldjump"/>
              </a:rPr>
              <a:t>Step 3: Mapping local data</a:t>
            </a:r>
            <a:r>
              <a:rPr lang="en-GB" sz="2000" b="1" dirty="0" smtClean="0"/>
              <a:t> </a:t>
            </a:r>
            <a:r>
              <a:rPr lang="en-GB" sz="2000" b="1" dirty="0" smtClean="0"/>
              <a:t>Slides 17-19</a:t>
            </a:r>
            <a:endParaRPr lang="en-GB" sz="2000" b="1" dirty="0" smtClean="0">
              <a:solidFill>
                <a:srgbClr val="FF0000"/>
              </a:solidFill>
            </a:endParaRPr>
          </a:p>
          <a:p>
            <a:pPr>
              <a:lnSpc>
                <a:spcPct val="100000"/>
              </a:lnSpc>
              <a:spcBef>
                <a:spcPts val="600"/>
              </a:spcBef>
              <a:spcAft>
                <a:spcPts val="300"/>
              </a:spcAft>
            </a:pPr>
            <a:r>
              <a:rPr lang="en-GB" sz="2000" b="1" dirty="0" err="1" smtClean="0">
                <a:hlinkClick r:id="rId9" action="ppaction://hlinksldjump"/>
              </a:rPr>
              <a:t>Nomisweb</a:t>
            </a:r>
            <a:r>
              <a:rPr lang="en-GB" sz="2000" b="1" dirty="0" smtClean="0"/>
              <a:t> </a:t>
            </a:r>
            <a:r>
              <a:rPr lang="en-GB" sz="2000" b="1" dirty="0" smtClean="0"/>
              <a:t>Slides 20-25 </a:t>
            </a:r>
            <a:endParaRPr lang="en-GB" sz="2000" b="1" dirty="0" smtClean="0">
              <a:solidFill>
                <a:srgbClr val="FF0000"/>
              </a:solidFill>
            </a:endParaRPr>
          </a:p>
          <a:p>
            <a:pPr>
              <a:lnSpc>
                <a:spcPct val="100000"/>
              </a:lnSpc>
              <a:spcBef>
                <a:spcPts val="600"/>
              </a:spcBef>
              <a:spcAft>
                <a:spcPts val="300"/>
              </a:spcAft>
            </a:pPr>
            <a:r>
              <a:rPr lang="en-GB" sz="2000" b="1" dirty="0" smtClean="0">
                <a:hlinkClick r:id="rId10" action="ppaction://hlinksldjump"/>
              </a:rPr>
              <a:t>Deprivation Mapper</a:t>
            </a:r>
            <a:r>
              <a:rPr lang="en-GB" sz="2000" b="1" dirty="0" smtClean="0"/>
              <a:t> </a:t>
            </a:r>
            <a:r>
              <a:rPr lang="en-GB" sz="2000" b="1" dirty="0" smtClean="0"/>
              <a:t>Slides 26-28</a:t>
            </a:r>
          </a:p>
          <a:p>
            <a:pPr>
              <a:lnSpc>
                <a:spcPct val="100000"/>
              </a:lnSpc>
              <a:spcBef>
                <a:spcPts val="600"/>
              </a:spcBef>
              <a:spcAft>
                <a:spcPts val="300"/>
              </a:spcAft>
            </a:pPr>
            <a:r>
              <a:rPr lang="en-GB" sz="2000" b="1" dirty="0" smtClean="0">
                <a:hlinkClick r:id="rId11" action="ppaction://hlinksldjump"/>
              </a:rPr>
              <a:t>Other sources of statistical data </a:t>
            </a:r>
            <a:r>
              <a:rPr lang="en-GB" sz="2000" b="1" dirty="0" smtClean="0"/>
              <a:t>Slide 29</a:t>
            </a:r>
            <a:endParaRPr lang="en-GB" sz="1800" b="1" dirty="0"/>
          </a:p>
        </p:txBody>
      </p:sp>
    </p:spTree>
    <p:extLst>
      <p:ext uri="{BB962C8B-B14F-4D97-AF65-F5344CB8AC3E}">
        <p14:creationId xmlns:p14="http://schemas.microsoft.com/office/powerpoint/2010/main" val="2294299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err="1" smtClean="0"/>
              <a:t>NomisWeb</a:t>
            </a:r>
            <a:endParaRPr lang="en-GB" sz="36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8763"/>
          <a:stretch/>
        </p:blipFill>
        <p:spPr bwMode="auto">
          <a:xfrm>
            <a:off x="1460500" y="2188054"/>
            <a:ext cx="9271000" cy="374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77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2.65896E-6 L 0.51901 -2.65896E-6 " pathEditMode="relative" rAng="0" ptsTypes="AA">
                                      <p:cBhvr>
                                        <p:cTn id="6" dur="2000" fill="hold"/>
                                        <p:tgtEl>
                                          <p:spTgt spid="1027"/>
                                        </p:tgtEl>
                                        <p:attrNameLst>
                                          <p:attrName>ppt_x</p:attrName>
                                          <p:attrName>ppt_y</p:attrName>
                                        </p:attrNameLst>
                                      </p:cBhvr>
                                      <p:rCtr x="259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Using </a:t>
            </a:r>
            <a:r>
              <a:rPr lang="en-GB" sz="3600" dirty="0" err="1" smtClean="0"/>
              <a:t>NomisWeb</a:t>
            </a:r>
            <a:r>
              <a:rPr lang="en-GB" sz="3600" dirty="0" smtClean="0"/>
              <a:t> to find local economic data</a:t>
            </a:r>
            <a:endParaRPr lang="en-GB" sz="36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8763"/>
          <a:stretch/>
        </p:blipFill>
        <p:spPr bwMode="auto">
          <a:xfrm>
            <a:off x="7788729" y="2188054"/>
            <a:ext cx="9271000" cy="374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6"/>
          <p:cNvSpPr txBox="1">
            <a:spLocks/>
          </p:cNvSpPr>
          <p:nvPr/>
        </p:nvSpPr>
        <p:spPr>
          <a:xfrm>
            <a:off x="793908" y="2743211"/>
            <a:ext cx="6192109" cy="3234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GB" sz="1800" i="1" dirty="0" err="1" smtClean="0"/>
              <a:t>NomisWeb</a:t>
            </a:r>
            <a:r>
              <a:rPr lang="en-GB" sz="1800" i="1" dirty="0" smtClean="0"/>
              <a:t> </a:t>
            </a:r>
            <a:r>
              <a:rPr lang="en-GB" sz="1800" dirty="0" smtClean="0"/>
              <a:t>is a website provided by the Office for National Statistics (ONS) which focuses specifically on labour market statistics. It is especially good for up-to-date data on benefits claimants, but also features a range of Census variables about local economies.</a:t>
            </a:r>
            <a:endParaRPr lang="en-GB" sz="1800" i="1" dirty="0"/>
          </a:p>
        </p:txBody>
      </p:sp>
    </p:spTree>
    <p:extLst>
      <p:ext uri="{BB962C8B-B14F-4D97-AF65-F5344CB8AC3E}">
        <p14:creationId xmlns:p14="http://schemas.microsoft.com/office/powerpoint/2010/main" val="91535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Using </a:t>
            </a:r>
            <a:r>
              <a:rPr lang="en-GB" sz="3600" dirty="0" err="1" smtClean="0"/>
              <a:t>NomisWeb</a:t>
            </a:r>
            <a:r>
              <a:rPr lang="en-GB" sz="3600" dirty="0" smtClean="0"/>
              <a:t> to find local economic data  </a:t>
            </a:r>
            <a:endParaRPr lang="en-GB" sz="36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8763"/>
          <a:stretch/>
        </p:blipFill>
        <p:spPr bwMode="auto">
          <a:xfrm>
            <a:off x="7788729" y="2188054"/>
            <a:ext cx="9271000" cy="374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6"/>
          <p:cNvSpPr txBox="1">
            <a:spLocks/>
          </p:cNvSpPr>
          <p:nvPr/>
        </p:nvSpPr>
        <p:spPr>
          <a:xfrm>
            <a:off x="793908" y="2743211"/>
            <a:ext cx="6192109" cy="3234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1200"/>
              </a:spcAft>
              <a:buFont typeface="+mj-lt"/>
              <a:buAutoNum type="arabicPeriod"/>
            </a:pPr>
            <a:r>
              <a:rPr lang="en-GB" sz="1800" dirty="0" smtClean="0"/>
              <a:t>In your web browser go to </a:t>
            </a:r>
            <a:r>
              <a:rPr lang="en-GB" sz="1800" dirty="0" smtClean="0">
                <a:hlinkClick r:id="rId3"/>
              </a:rPr>
              <a:t>www.nomisweb.co.uk</a:t>
            </a:r>
            <a:r>
              <a:rPr lang="en-GB" sz="1800" dirty="0" smtClean="0"/>
              <a:t> </a:t>
            </a:r>
          </a:p>
          <a:p>
            <a:pPr marL="457200" indent="-457200">
              <a:lnSpc>
                <a:spcPct val="100000"/>
              </a:lnSpc>
              <a:spcAft>
                <a:spcPts val="1200"/>
              </a:spcAft>
              <a:buAutoNum type="arabicPeriod"/>
            </a:pPr>
            <a:r>
              <a:rPr lang="en-GB" sz="1800" dirty="0" smtClean="0"/>
              <a:t>Select the scale of area that you would like to see economic data about    </a:t>
            </a:r>
          </a:p>
          <a:p>
            <a:pPr marL="444500" indent="0">
              <a:lnSpc>
                <a:spcPct val="100000"/>
              </a:lnSpc>
              <a:spcAft>
                <a:spcPts val="1200"/>
              </a:spcAft>
              <a:buNone/>
            </a:pPr>
            <a:r>
              <a:rPr lang="en-GB" sz="1800" i="1" dirty="0" smtClean="0"/>
              <a:t>(Note that different statistics are available at different scales)</a:t>
            </a:r>
            <a:endParaRPr lang="en-GB" sz="1800" b="1" i="1" dirty="0"/>
          </a:p>
        </p:txBody>
      </p:sp>
      <p:cxnSp>
        <p:nvCxnSpPr>
          <p:cNvPr id="5" name="Straight Arrow Connector 4"/>
          <p:cNvCxnSpPr/>
          <p:nvPr/>
        </p:nvCxnSpPr>
        <p:spPr>
          <a:xfrm>
            <a:off x="5905041" y="3955055"/>
            <a:ext cx="1831080" cy="747584"/>
          </a:xfrm>
          <a:prstGeom prst="straightConnector1">
            <a:avLst/>
          </a:prstGeom>
          <a:ln w="38100" cap="rnd">
            <a:solidFill>
              <a:srgbClr val="AF3794"/>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12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Using </a:t>
            </a:r>
            <a:r>
              <a:rPr lang="en-GB" sz="3600" dirty="0" err="1" smtClean="0"/>
              <a:t>NomisWeb</a:t>
            </a:r>
            <a:r>
              <a:rPr lang="en-GB" sz="3600" dirty="0" smtClean="0"/>
              <a:t> to find local economic data</a:t>
            </a:r>
            <a:endParaRPr lang="en-GB" sz="3600" dirty="0"/>
          </a:p>
        </p:txBody>
      </p:sp>
      <p:sp>
        <p:nvSpPr>
          <p:cNvPr id="4" name="Content Placeholder 6"/>
          <p:cNvSpPr txBox="1">
            <a:spLocks/>
          </p:cNvSpPr>
          <p:nvPr/>
        </p:nvSpPr>
        <p:spPr>
          <a:xfrm>
            <a:off x="779263" y="2982692"/>
            <a:ext cx="6192109" cy="3234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1200"/>
              </a:spcAft>
              <a:buFont typeface="+mj-lt"/>
              <a:buAutoNum type="arabicPeriod" startAt="3"/>
            </a:pPr>
            <a:r>
              <a:rPr lang="en-GB" sz="1800" dirty="0" smtClean="0"/>
              <a:t>Search for your area using the box on the left-hand side of the page either by typing in a postcode or place name or by selecting your area from a list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927" y="1958071"/>
            <a:ext cx="2699892" cy="4234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01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Using </a:t>
            </a:r>
            <a:r>
              <a:rPr lang="en-GB" sz="3600" dirty="0" err="1" smtClean="0"/>
              <a:t>NomisWeb</a:t>
            </a:r>
            <a:r>
              <a:rPr lang="en-GB" sz="3600" dirty="0" smtClean="0"/>
              <a:t> to find local economic data</a:t>
            </a:r>
            <a:endParaRPr lang="en-GB" sz="3600" dirty="0"/>
          </a:p>
        </p:txBody>
      </p:sp>
      <p:sp>
        <p:nvSpPr>
          <p:cNvPr id="4" name="Content Placeholder 6"/>
          <p:cNvSpPr txBox="1">
            <a:spLocks/>
          </p:cNvSpPr>
          <p:nvPr/>
        </p:nvSpPr>
        <p:spPr>
          <a:xfrm>
            <a:off x="793908" y="2467437"/>
            <a:ext cx="6192109" cy="351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1200"/>
              </a:spcAft>
              <a:buFont typeface="+mj-lt"/>
              <a:buAutoNum type="arabicPeriod" startAt="4"/>
            </a:pPr>
            <a:r>
              <a:rPr lang="en-GB" sz="1800" dirty="0" smtClean="0"/>
              <a:t>This brings up tables of data about the local area.</a:t>
            </a:r>
          </a:p>
          <a:p>
            <a:pPr marL="355600" indent="0">
              <a:lnSpc>
                <a:spcPct val="100000"/>
              </a:lnSpc>
              <a:spcAft>
                <a:spcPts val="1200"/>
              </a:spcAft>
              <a:buNone/>
            </a:pPr>
            <a:r>
              <a:rPr lang="en-GB" sz="1800" dirty="0" smtClean="0"/>
              <a:t>These can be used to simply read statistics from or can be highlighted and copied into an Excel spreadsheet to be turned into graphs. </a:t>
            </a:r>
          </a:p>
          <a:p>
            <a:pPr marL="355600" indent="0">
              <a:lnSpc>
                <a:spcPct val="100000"/>
              </a:lnSpc>
              <a:spcAft>
                <a:spcPts val="1200"/>
              </a:spcAft>
              <a:buNone/>
            </a:pPr>
            <a:r>
              <a:rPr lang="en-GB" sz="1800" i="1" dirty="0"/>
              <a:t>(</a:t>
            </a:r>
            <a:r>
              <a:rPr lang="en-GB" sz="1800" i="1" dirty="0" smtClean="0"/>
              <a:t>It is best to paste into Excel without formatting – just copy the table to clipboard by highlighting it and pressing </a:t>
            </a:r>
            <a:r>
              <a:rPr lang="en-GB" sz="1800" i="1" dirty="0" err="1" smtClean="0"/>
              <a:t>Ctrl+C</a:t>
            </a:r>
            <a:r>
              <a:rPr lang="en-GB" sz="1800" i="1" dirty="0" smtClean="0"/>
              <a:t>, go to Excel, right click where you want to place your table and under ‘Paste Options’ select ‘Match destination formatting’.)</a:t>
            </a:r>
            <a:endParaRPr lang="en-GB" sz="1800" b="1"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889" y="2119086"/>
            <a:ext cx="5980779" cy="415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40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Using </a:t>
            </a:r>
            <a:r>
              <a:rPr lang="en-GB" sz="3600" dirty="0" err="1" smtClean="0"/>
              <a:t>NomisWeb</a:t>
            </a:r>
            <a:r>
              <a:rPr lang="en-GB" sz="3600" dirty="0" smtClean="0"/>
              <a:t> to find local economic data</a:t>
            </a:r>
            <a:endParaRPr lang="en-GB" sz="3600" dirty="0"/>
          </a:p>
        </p:txBody>
      </p:sp>
      <p:sp>
        <p:nvSpPr>
          <p:cNvPr id="4" name="Content Placeholder 6"/>
          <p:cNvSpPr txBox="1">
            <a:spLocks/>
          </p:cNvSpPr>
          <p:nvPr/>
        </p:nvSpPr>
        <p:spPr>
          <a:xfrm>
            <a:off x="748189" y="2288367"/>
            <a:ext cx="11059003" cy="351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1200"/>
              </a:spcAft>
              <a:buFont typeface="+mj-lt"/>
              <a:buAutoNum type="arabicPeriod" startAt="5"/>
            </a:pPr>
            <a:r>
              <a:rPr lang="en-GB" sz="1800" dirty="0" smtClean="0"/>
              <a:t>Using the data you could make graphs similar to those shown </a:t>
            </a:r>
            <a:r>
              <a:rPr lang="en-GB" sz="1800" dirty="0"/>
              <a:t>below. For more information on creating graphs in Excel see this guide: </a:t>
            </a:r>
            <a:r>
              <a:rPr lang="en-GB" sz="1800" dirty="0">
                <a:hlinkClick r:id="rId2"/>
              </a:rPr>
              <a:t>http://</a:t>
            </a:r>
            <a:r>
              <a:rPr lang="en-GB" sz="1800" dirty="0" smtClean="0">
                <a:hlinkClick r:id="rId2"/>
              </a:rPr>
              <a:t>www.wikihow.com/Create-a-Graph-in-Excel</a:t>
            </a:r>
            <a:r>
              <a:rPr lang="en-GB" sz="1800" dirty="0" smtClean="0"/>
              <a:t> </a:t>
            </a:r>
            <a:endParaRPr lang="en-GB" sz="1800" dirty="0"/>
          </a:p>
          <a:p>
            <a:pPr marL="0" indent="0">
              <a:lnSpc>
                <a:spcPct val="100000"/>
              </a:lnSpc>
              <a:spcAft>
                <a:spcPts val="1200"/>
              </a:spcAft>
              <a:buNone/>
            </a:pPr>
            <a:r>
              <a:rPr lang="en-GB" sz="1800" dirty="0" smtClean="0"/>
              <a:t> </a:t>
            </a:r>
            <a:endParaRPr lang="en-GB" sz="1800" dirty="0"/>
          </a:p>
        </p:txBody>
      </p:sp>
      <p:pic>
        <p:nvPicPr>
          <p:cNvPr id="5128"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329" t="2997" r="1259" b="3760"/>
          <a:stretch/>
        </p:blipFill>
        <p:spPr bwMode="auto">
          <a:xfrm>
            <a:off x="8228079" y="3314700"/>
            <a:ext cx="3618481" cy="244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12783" t="1833" r="12557" b="27377"/>
          <a:stretch/>
        </p:blipFill>
        <p:spPr bwMode="auto">
          <a:xfrm>
            <a:off x="4493288" y="3317247"/>
            <a:ext cx="3040972" cy="270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87" t="2133" r="2097" b="2326"/>
          <a:stretch/>
        </p:blipFill>
        <p:spPr bwMode="auto">
          <a:xfrm>
            <a:off x="590550" y="3289300"/>
            <a:ext cx="3352136" cy="244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470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Deprivation Mapper</a:t>
            </a:r>
            <a:endParaRPr lang="en-GB" sz="3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062" y="2126690"/>
            <a:ext cx="6995887" cy="403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53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74434E-7 4.81481E-6 L 0.40536 0.00023 " pathEditMode="relative" rAng="0" ptsTypes="AA">
                                      <p:cBhvr>
                                        <p:cTn id="6" dur="2000" fill="hold"/>
                                        <p:tgtEl>
                                          <p:spTgt spid="2051"/>
                                        </p:tgtEl>
                                        <p:attrNameLst>
                                          <p:attrName>ppt_x</p:attrName>
                                          <p:attrName>ppt_y</p:attrName>
                                        </p:attrNameLst>
                                      </p:cBhvr>
                                      <p:rCtr x="202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Using Deprivation Mapper to see deprivation levels in your area</a:t>
            </a:r>
            <a:endParaRPr lang="en-GB" sz="3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631" y="2126690"/>
            <a:ext cx="6995887" cy="403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6"/>
          <p:cNvSpPr txBox="1">
            <a:spLocks/>
          </p:cNvSpPr>
          <p:nvPr/>
        </p:nvSpPr>
        <p:spPr>
          <a:xfrm>
            <a:off x="793913" y="2374900"/>
            <a:ext cx="6419687" cy="3783083"/>
          </a:xfrm>
          <a:prstGeom prst="rect">
            <a:avLst/>
          </a:prstGeom>
        </p:spPr>
        <p:txBody>
          <a:bodyPr vert="horz" wrap="square"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GB" sz="1800" dirty="0" smtClean="0"/>
              <a:t>Deprivation Mapper allows you to see how an area ranks on the English Indices of Deprivation, a measure of deprivation which takes into account income levels, levels of employment, health and wellbeing, education and skills, barriers to housing and services, levels of crime and the quality of the living environment in the area.</a:t>
            </a:r>
          </a:p>
          <a:p>
            <a:pPr marL="342900" indent="-342900">
              <a:lnSpc>
                <a:spcPct val="100000"/>
              </a:lnSpc>
              <a:spcAft>
                <a:spcPts val="1200"/>
              </a:spcAft>
              <a:buFont typeface="+mj-lt"/>
              <a:buAutoNum type="arabicPeriod"/>
            </a:pPr>
            <a:r>
              <a:rPr lang="en-GB" sz="1800" dirty="0" smtClean="0"/>
              <a:t>In your web browser just visit </a:t>
            </a:r>
            <a:r>
              <a:rPr lang="en-GB" sz="1800" dirty="0" smtClean="0">
                <a:hlinkClick r:id="rId3"/>
              </a:rPr>
              <a:t>www.opendatacommunities.org/showcase/deprivation</a:t>
            </a:r>
            <a:r>
              <a:rPr lang="en-GB" sz="1800" dirty="0" smtClean="0"/>
              <a:t> and type in your postcode.</a:t>
            </a:r>
          </a:p>
          <a:p>
            <a:pPr marL="342900" indent="-342900">
              <a:lnSpc>
                <a:spcPct val="100000"/>
              </a:lnSpc>
              <a:spcAft>
                <a:spcPts val="1200"/>
              </a:spcAft>
              <a:buFont typeface="+mj-lt"/>
              <a:buAutoNum type="arabicPeriod"/>
            </a:pPr>
            <a:r>
              <a:rPr lang="en-GB" sz="1800" dirty="0" smtClean="0"/>
              <a:t>Hover over areas to see how they rank in terms of deprivation</a:t>
            </a:r>
            <a:r>
              <a:rPr lang="en-GB" sz="1800" dirty="0" smtClean="0"/>
              <a:t>. </a:t>
            </a:r>
            <a:r>
              <a:rPr lang="en-GB" sz="1800" i="1" dirty="0" smtClean="0"/>
              <a:t>(The areas shown are at Lower Layer Super Output Area scale.)</a:t>
            </a:r>
            <a:endParaRPr lang="en-GB" sz="1800" i="1" dirty="0" smtClean="0"/>
          </a:p>
          <a:p>
            <a:pPr marL="0" indent="0">
              <a:lnSpc>
                <a:spcPct val="100000"/>
              </a:lnSpc>
              <a:spcAft>
                <a:spcPts val="1200"/>
              </a:spcAft>
              <a:buNone/>
            </a:pPr>
            <a:endParaRPr lang="en-GB" sz="1800" dirty="0"/>
          </a:p>
        </p:txBody>
      </p:sp>
    </p:spTree>
    <p:extLst>
      <p:ext uri="{BB962C8B-B14F-4D97-AF65-F5344CB8AC3E}">
        <p14:creationId xmlns:p14="http://schemas.microsoft.com/office/powerpoint/2010/main" val="325498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Using Deprivation Mapper to see deprivation levels in your area</a:t>
            </a:r>
            <a:endParaRPr lang="en-GB" sz="3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631" y="2126690"/>
            <a:ext cx="6995887" cy="403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6"/>
          <p:cNvSpPr txBox="1">
            <a:spLocks/>
          </p:cNvSpPr>
          <p:nvPr/>
        </p:nvSpPr>
        <p:spPr>
          <a:xfrm>
            <a:off x="793913" y="2524897"/>
            <a:ext cx="6269833" cy="3430141"/>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1200"/>
              </a:spcAft>
              <a:buFont typeface="+mj-lt"/>
              <a:buAutoNum type="arabicPeriod" startAt="3"/>
            </a:pPr>
            <a:r>
              <a:rPr lang="en-GB" sz="1800" dirty="0" smtClean="0"/>
              <a:t>If you want to see how areas rank on specific types of deprivation, such as employment, health and disability or crime, then select the drop-down list above the map which currently says ‘All domains’</a:t>
            </a:r>
          </a:p>
          <a:p>
            <a:pPr marL="342900" indent="-342900">
              <a:lnSpc>
                <a:spcPct val="100000"/>
              </a:lnSpc>
              <a:spcAft>
                <a:spcPts val="1200"/>
              </a:spcAft>
              <a:buFont typeface="+mj-lt"/>
              <a:buAutoNum type="arabicPeriod" startAt="3"/>
            </a:pPr>
            <a:r>
              <a:rPr lang="en-GB" sz="1800" dirty="0" smtClean="0"/>
              <a:t>To take a screenshot of the map just press </a:t>
            </a:r>
            <a:r>
              <a:rPr lang="en-GB" sz="1800" dirty="0" err="1" smtClean="0"/>
              <a:t>Alt+PrtScn</a:t>
            </a:r>
            <a:r>
              <a:rPr lang="en-GB" sz="1800" dirty="0" smtClean="0"/>
              <a:t> on your keyboard and then paste it into your document.</a:t>
            </a:r>
          </a:p>
          <a:p>
            <a:pPr marL="0" indent="0">
              <a:lnSpc>
                <a:spcPct val="100000"/>
              </a:lnSpc>
              <a:spcAft>
                <a:spcPts val="1200"/>
              </a:spcAft>
              <a:buNone/>
            </a:pPr>
            <a:endParaRPr lang="en-GB" sz="1800" dirty="0"/>
          </a:p>
        </p:txBody>
      </p:sp>
      <p:sp>
        <p:nvSpPr>
          <p:cNvPr id="5" name="Oval 4"/>
          <p:cNvSpPr/>
          <p:nvPr/>
        </p:nvSpPr>
        <p:spPr>
          <a:xfrm>
            <a:off x="8089903" y="2247899"/>
            <a:ext cx="2108197" cy="313209"/>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104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Other sources of statistical data</a:t>
            </a:r>
            <a:endParaRPr lang="en-GB" sz="3600" dirty="0"/>
          </a:p>
        </p:txBody>
      </p:sp>
      <p:sp>
        <p:nvSpPr>
          <p:cNvPr id="4" name="Content Placeholder 6"/>
          <p:cNvSpPr txBox="1">
            <a:spLocks/>
          </p:cNvSpPr>
          <p:nvPr/>
        </p:nvSpPr>
        <p:spPr>
          <a:xfrm>
            <a:off x="1087834" y="2057401"/>
            <a:ext cx="10255087" cy="3897638"/>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spcAft>
                <a:spcPts val="1200"/>
              </a:spcAft>
              <a:buNone/>
            </a:pPr>
            <a:r>
              <a:rPr lang="en-GB" sz="1800" b="1" dirty="0"/>
              <a:t>Police.uk </a:t>
            </a:r>
            <a:r>
              <a:rPr lang="en-GB" sz="1800" b="1" dirty="0" smtClean="0"/>
              <a:t>– </a:t>
            </a:r>
            <a:r>
              <a:rPr lang="en-GB" sz="1800" dirty="0" smtClean="0"/>
              <a:t>forces across the UK publish local crime data online. Just search for your neighbourhood on</a:t>
            </a:r>
            <a:r>
              <a:rPr lang="en-GB" sz="1800" b="1" dirty="0" smtClean="0"/>
              <a:t> </a:t>
            </a:r>
            <a:r>
              <a:rPr lang="en-GB" sz="1800" dirty="0">
                <a:hlinkClick r:id="rId2"/>
              </a:rPr>
              <a:t>https://www.police.uk</a:t>
            </a:r>
            <a:r>
              <a:rPr lang="en-GB" sz="1800" dirty="0" smtClean="0">
                <a:hlinkClick r:id="rId2"/>
              </a:rPr>
              <a:t>/</a:t>
            </a:r>
            <a:r>
              <a:rPr lang="en-GB" sz="1800" dirty="0"/>
              <a:t> </a:t>
            </a:r>
            <a:r>
              <a:rPr lang="en-GB" sz="1800" dirty="0" smtClean="0"/>
              <a:t>and explore the crime map or view more detailed statistics to see trends over time.</a:t>
            </a:r>
            <a:endParaRPr lang="en-GB" sz="1800" b="1" dirty="0" smtClean="0"/>
          </a:p>
          <a:p>
            <a:pPr marL="0" indent="0">
              <a:lnSpc>
                <a:spcPct val="100000"/>
              </a:lnSpc>
              <a:spcBef>
                <a:spcPts val="1800"/>
              </a:spcBef>
              <a:spcAft>
                <a:spcPts val="1200"/>
              </a:spcAft>
              <a:buNone/>
            </a:pPr>
            <a:r>
              <a:rPr lang="en-GB" sz="1800" b="1" dirty="0" smtClean="0"/>
              <a:t>Health Profiles </a:t>
            </a:r>
            <a:r>
              <a:rPr lang="en-GB" sz="1800" dirty="0" smtClean="0"/>
              <a:t>– Public Health England create health profiles for local authorities all over the country which feature a wide range of health data. These can </a:t>
            </a:r>
            <a:r>
              <a:rPr lang="en-GB" sz="1800" dirty="0"/>
              <a:t>be accessed at </a:t>
            </a:r>
            <a:r>
              <a:rPr lang="en-GB" sz="1800" dirty="0">
                <a:hlinkClick r:id="rId3"/>
              </a:rPr>
              <a:t>http://</a:t>
            </a:r>
            <a:r>
              <a:rPr lang="en-GB" sz="1800" dirty="0" smtClean="0">
                <a:hlinkClick r:id="rId3"/>
              </a:rPr>
              <a:t>www.apho.org.uk/default.aspx?QN=HP_FINDSEARCH2012</a:t>
            </a:r>
            <a:r>
              <a:rPr lang="en-GB" sz="1800" dirty="0" smtClean="0"/>
              <a:t> </a:t>
            </a:r>
            <a:endParaRPr lang="en-GB" sz="1800" b="1" dirty="0" smtClean="0"/>
          </a:p>
          <a:p>
            <a:pPr marL="0" indent="0">
              <a:lnSpc>
                <a:spcPct val="100000"/>
              </a:lnSpc>
              <a:spcBef>
                <a:spcPts val="1800"/>
              </a:spcBef>
              <a:spcAft>
                <a:spcPts val="1200"/>
              </a:spcAft>
              <a:buNone/>
            </a:pPr>
            <a:r>
              <a:rPr lang="en-GB" sz="1800" b="1" dirty="0" smtClean="0"/>
              <a:t>Local </a:t>
            </a:r>
            <a:r>
              <a:rPr lang="en-GB" sz="1800" b="1" dirty="0"/>
              <a:t>Information Systems (LIS) </a:t>
            </a:r>
            <a:r>
              <a:rPr lang="en-GB" sz="1800" dirty="0" smtClean="0"/>
              <a:t>– some areas have Local Information Systems which pool together a range of local data. Those that exist can usually be found at</a:t>
            </a:r>
            <a:r>
              <a:rPr lang="en-GB" sz="1800" b="1" dirty="0" smtClean="0"/>
              <a:t> </a:t>
            </a:r>
            <a:r>
              <a:rPr lang="en-GB" sz="1800" dirty="0" smtClean="0">
                <a:hlinkClick r:id="rId4"/>
              </a:rPr>
              <a:t>http</a:t>
            </a:r>
            <a:r>
              <a:rPr lang="en-GB" sz="1800" dirty="0">
                <a:hlinkClick r:id="rId4"/>
              </a:rPr>
              <a:t>://</a:t>
            </a:r>
            <a:r>
              <a:rPr lang="en-GB" sz="1800" dirty="0" smtClean="0">
                <a:hlinkClick r:id="rId4"/>
              </a:rPr>
              <a:t>www.data4nr.net/local-information-systems/local/list</a:t>
            </a:r>
            <a:r>
              <a:rPr lang="en-GB" sz="1800" dirty="0" smtClean="0"/>
              <a:t> </a:t>
            </a:r>
            <a:endParaRPr lang="en-GB" sz="1800" dirty="0"/>
          </a:p>
        </p:txBody>
      </p:sp>
    </p:spTree>
    <p:extLst>
      <p:ext uri="{BB962C8B-B14F-4D97-AF65-F5344CB8AC3E}">
        <p14:creationId xmlns:p14="http://schemas.microsoft.com/office/powerpoint/2010/main" val="10851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Why do you need local statistics?</a:t>
            </a:r>
            <a:endParaRPr lang="en-GB" sz="3600" dirty="0"/>
          </a:p>
        </p:txBody>
      </p:sp>
      <p:sp>
        <p:nvSpPr>
          <p:cNvPr id="3" name="Content Placeholder 6"/>
          <p:cNvSpPr>
            <a:spLocks noGrp="1"/>
          </p:cNvSpPr>
          <p:nvPr>
            <p:ph idx="1"/>
          </p:nvPr>
        </p:nvSpPr>
        <p:spPr>
          <a:xfrm>
            <a:off x="901701" y="2070099"/>
            <a:ext cx="10192664" cy="3934505"/>
          </a:xfrm>
        </p:spPr>
        <p:txBody>
          <a:bodyPr>
            <a:normAutofit/>
          </a:bodyPr>
          <a:lstStyle/>
          <a:p>
            <a:pPr marL="0" indent="0">
              <a:lnSpc>
                <a:spcPct val="100000"/>
              </a:lnSpc>
              <a:spcAft>
                <a:spcPts val="600"/>
              </a:spcAft>
              <a:buNone/>
            </a:pPr>
            <a:r>
              <a:rPr lang="en-GB" sz="1800" dirty="0" smtClean="0"/>
              <a:t>When developing your First Steps plan (and when applying to other funders) it is important to have good evidence of what your area is really like. Statistical information collected by various public bodies can be an excellent way of doing this.</a:t>
            </a:r>
          </a:p>
          <a:p>
            <a:pPr marL="0" indent="0">
              <a:lnSpc>
                <a:spcPct val="100000"/>
              </a:lnSpc>
              <a:spcAft>
                <a:spcPts val="600"/>
              </a:spcAft>
              <a:buNone/>
            </a:pPr>
            <a:r>
              <a:rPr lang="en-GB" sz="1800" dirty="0" smtClean="0"/>
              <a:t>Statistics may help you to:</a:t>
            </a:r>
          </a:p>
          <a:p>
            <a:pPr marL="719138">
              <a:lnSpc>
                <a:spcPct val="100000"/>
              </a:lnSpc>
              <a:spcBef>
                <a:spcPts val="1200"/>
              </a:spcBef>
              <a:spcAft>
                <a:spcPts val="600"/>
              </a:spcAft>
            </a:pPr>
            <a:r>
              <a:rPr lang="en-GB" sz="1800" dirty="0" smtClean="0"/>
              <a:t>Paint a clearer picture of your area</a:t>
            </a:r>
          </a:p>
          <a:p>
            <a:pPr marL="719138">
              <a:lnSpc>
                <a:spcPct val="100000"/>
              </a:lnSpc>
              <a:spcBef>
                <a:spcPts val="1200"/>
              </a:spcBef>
              <a:spcAft>
                <a:spcPts val="600"/>
              </a:spcAft>
            </a:pPr>
            <a:r>
              <a:rPr lang="en-GB" sz="1800" dirty="0" smtClean="0"/>
              <a:t>Highlight the scale of an issue</a:t>
            </a:r>
          </a:p>
          <a:p>
            <a:pPr marL="719138">
              <a:lnSpc>
                <a:spcPct val="100000"/>
              </a:lnSpc>
              <a:spcBef>
                <a:spcPts val="1200"/>
              </a:spcBef>
              <a:spcAft>
                <a:spcPts val="600"/>
              </a:spcAft>
            </a:pPr>
            <a:r>
              <a:rPr lang="en-GB" sz="1800" dirty="0" smtClean="0"/>
              <a:t>Identify which issues are most important to focus on</a:t>
            </a:r>
          </a:p>
          <a:p>
            <a:pPr marL="719138">
              <a:lnSpc>
                <a:spcPct val="100000"/>
              </a:lnSpc>
              <a:spcBef>
                <a:spcPts val="1200"/>
              </a:spcBef>
              <a:spcAft>
                <a:spcPts val="600"/>
              </a:spcAft>
            </a:pPr>
            <a:r>
              <a:rPr lang="en-GB" sz="1800" dirty="0" smtClean="0"/>
              <a:t>Track changes in your area over time</a:t>
            </a:r>
          </a:p>
        </p:txBody>
      </p:sp>
      <p:pic>
        <p:nvPicPr>
          <p:cNvPr id="4" name="Picture 3"/>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210800" y="4747862"/>
            <a:ext cx="1663003" cy="1806619"/>
          </a:xfrm>
          <a:prstGeom prst="rect">
            <a:avLst/>
          </a:prstGeom>
        </p:spPr>
      </p:pic>
    </p:spTree>
    <p:extLst>
      <p:ext uri="{BB962C8B-B14F-4D97-AF65-F5344CB8AC3E}">
        <p14:creationId xmlns:p14="http://schemas.microsoft.com/office/powerpoint/2010/main" val="3606532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292" y="809385"/>
            <a:ext cx="8871416" cy="1477877"/>
          </a:xfrm>
          <a:prstGeom prst="rect">
            <a:avLst/>
          </a:prstGeom>
        </p:spPr>
      </p:pic>
      <p:sp>
        <p:nvSpPr>
          <p:cNvPr id="6" name="Content Placeholder 5"/>
          <p:cNvSpPr>
            <a:spLocks noGrp="1"/>
          </p:cNvSpPr>
          <p:nvPr>
            <p:ph idx="1"/>
          </p:nvPr>
        </p:nvSpPr>
        <p:spPr>
          <a:xfrm>
            <a:off x="838200" y="2192598"/>
            <a:ext cx="10515600" cy="4102357"/>
          </a:xfrm>
        </p:spPr>
        <p:txBody>
          <a:bodyPr>
            <a:normAutofit/>
          </a:bodyPr>
          <a:lstStyle/>
          <a:p>
            <a:pPr marL="0" indent="0" algn="ctr">
              <a:buNone/>
            </a:pPr>
            <a:r>
              <a:rPr lang="en-GB" sz="5400" b="1" dirty="0" smtClean="0">
                <a:solidFill>
                  <a:srgbClr val="AF3794"/>
                </a:solidFill>
                <a:latin typeface="Trebuchet MS" panose="020B0603020202020204" pitchFamily="34" charset="0"/>
              </a:rPr>
              <a:t>mycommunity.org.uk</a:t>
            </a:r>
            <a:endParaRPr lang="en-GB" sz="3600" b="1" dirty="0" smtClean="0">
              <a:solidFill>
                <a:srgbClr val="AF3794"/>
              </a:solidFill>
              <a:latin typeface="Trebuchet MS" panose="020B0603020202020204" pitchFamily="34" charset="0"/>
            </a:endParaRPr>
          </a:p>
          <a:p>
            <a:pPr marL="0" indent="0" algn="ctr">
              <a:lnSpc>
                <a:spcPct val="120000"/>
              </a:lnSpc>
              <a:buNone/>
            </a:pPr>
            <a:endParaRPr lang="en-GB" sz="2400" dirty="0" smtClean="0">
              <a:solidFill>
                <a:srgbClr val="AF3794"/>
              </a:solidFill>
              <a:latin typeface="Trebuchet MS" panose="020B0603020202020204" pitchFamily="34" charset="0"/>
            </a:endParaRPr>
          </a:p>
          <a:p>
            <a:pPr marL="0" indent="0" algn="ctr">
              <a:lnSpc>
                <a:spcPct val="120000"/>
              </a:lnSpc>
              <a:buNone/>
            </a:pPr>
            <a:r>
              <a:rPr lang="en-GB" sz="3600" dirty="0" smtClean="0">
                <a:solidFill>
                  <a:srgbClr val="AF3794"/>
                </a:solidFill>
                <a:latin typeface="Trebuchet MS" panose="020B0603020202020204" pitchFamily="34" charset="0"/>
              </a:rPr>
              <a:t>@</a:t>
            </a:r>
            <a:r>
              <a:rPr lang="en-GB" sz="3600" dirty="0" err="1" smtClean="0">
                <a:solidFill>
                  <a:srgbClr val="AF3794"/>
                </a:solidFill>
                <a:latin typeface="Trebuchet MS" panose="020B0603020202020204" pitchFamily="34" charset="0"/>
              </a:rPr>
              <a:t>mycommunityhelp</a:t>
            </a:r>
            <a:endParaRPr lang="en-GB" sz="3600" dirty="0" smtClean="0">
              <a:solidFill>
                <a:srgbClr val="AF3794"/>
              </a:solidFill>
              <a:latin typeface="Trebuchet MS" panose="020B0603020202020204" pitchFamily="34" charset="0"/>
            </a:endParaRPr>
          </a:p>
          <a:p>
            <a:pPr marL="0" indent="0" algn="ctr">
              <a:lnSpc>
                <a:spcPct val="120000"/>
              </a:lnSpc>
              <a:buNone/>
            </a:pPr>
            <a:r>
              <a:rPr lang="en-GB" sz="3600" dirty="0" smtClean="0">
                <a:solidFill>
                  <a:srgbClr val="AF3794"/>
                </a:solidFill>
                <a:latin typeface="Trebuchet MS" panose="020B0603020202020204" pitchFamily="34" charset="0"/>
              </a:rPr>
              <a:t>#</a:t>
            </a:r>
            <a:r>
              <a:rPr lang="en-GB" sz="3600" dirty="0" err="1" smtClean="0">
                <a:solidFill>
                  <a:srgbClr val="AF3794"/>
                </a:solidFill>
                <a:latin typeface="Trebuchet MS" panose="020B0603020202020204" pitchFamily="34" charset="0"/>
              </a:rPr>
              <a:t>mycommunityhelp</a:t>
            </a:r>
            <a:endParaRPr lang="en-GB" sz="3600" dirty="0">
              <a:solidFill>
                <a:srgbClr val="AF3794"/>
              </a:solidFill>
              <a:latin typeface="Trebuchet MS" panose="020B0603020202020204" pitchFamily="34" charset="0"/>
            </a:endParaRPr>
          </a:p>
          <a:p>
            <a:pPr marL="0" indent="0" algn="ctr">
              <a:lnSpc>
                <a:spcPct val="120000"/>
              </a:lnSpc>
              <a:buNone/>
            </a:pPr>
            <a:r>
              <a:rPr lang="en-GB" sz="3600" dirty="0" smtClean="0">
                <a:solidFill>
                  <a:srgbClr val="AF3794"/>
                </a:solidFill>
                <a:latin typeface="Trebuchet MS" panose="020B0603020202020204" pitchFamily="34" charset="0"/>
              </a:rPr>
              <a:t>My Community Rights</a:t>
            </a:r>
          </a:p>
          <a:p>
            <a:pPr marL="0" indent="0" algn="ctr">
              <a:buNone/>
            </a:pPr>
            <a:endParaRPr lang="en-GB" sz="5400" dirty="0">
              <a:solidFill>
                <a:srgbClr val="AF3794"/>
              </a:solidFill>
              <a:latin typeface="Trebuchet MS" panose="020B0603020202020204" pitchFamily="34" charset="0"/>
            </a:endParaRPr>
          </a:p>
          <a:p>
            <a:pPr marL="0" indent="0" algn="ctr">
              <a:buNone/>
            </a:pPr>
            <a:endParaRPr lang="en-GB" sz="5400" dirty="0" smtClean="0">
              <a:solidFill>
                <a:srgbClr val="AF3794"/>
              </a:solidFill>
              <a:latin typeface="Trebuchet MS" panose="020B0603020202020204" pitchFamily="34" charset="0"/>
            </a:endParaRPr>
          </a:p>
          <a:p>
            <a:pPr marL="0" indent="0" algn="ctr">
              <a:buNone/>
            </a:pPr>
            <a:endParaRPr lang="en-GB" dirty="0"/>
          </a:p>
          <a:p>
            <a:pPr marL="0" indent="0" algn="ctr">
              <a:buNone/>
            </a:pPr>
            <a:endParaRPr lang="en-GB" dirty="0"/>
          </a:p>
        </p:txBody>
      </p:sp>
      <p:pic>
        <p:nvPicPr>
          <p:cNvPr id="1026" name="Picture 2" descr="http://www.apptentive.com/blog/wp-content/uploads/2015/04/Twitter-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077" y="3709800"/>
            <a:ext cx="614831" cy="614830"/>
          </a:xfrm>
          <a:prstGeom prst="rect">
            <a:avLst/>
          </a:prstGeom>
          <a:noFill/>
        </p:spPr>
      </p:pic>
      <p:pic>
        <p:nvPicPr>
          <p:cNvPr id="1028" name="Picture 4" descr="https://fbcdn-sphotos-b-a.akamaihd.net/hphotos-ak-xap1/t31.0-8/1271084_10152203108461729_809245696_o.png?dl=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9077" y="5287470"/>
            <a:ext cx="544535" cy="5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939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What statistical information can you get?</a:t>
            </a:r>
            <a:endParaRPr lang="en-GB" sz="3600" dirty="0"/>
          </a:p>
        </p:txBody>
      </p:sp>
      <p:sp>
        <p:nvSpPr>
          <p:cNvPr id="3" name="Content Placeholder 6"/>
          <p:cNvSpPr>
            <a:spLocks noGrp="1"/>
          </p:cNvSpPr>
          <p:nvPr>
            <p:ph idx="1"/>
          </p:nvPr>
        </p:nvSpPr>
        <p:spPr>
          <a:xfrm>
            <a:off x="901701" y="2070099"/>
            <a:ext cx="10192664" cy="3934505"/>
          </a:xfrm>
        </p:spPr>
        <p:txBody>
          <a:bodyPr>
            <a:normAutofit/>
          </a:bodyPr>
          <a:lstStyle/>
          <a:p>
            <a:pPr marL="0" indent="0">
              <a:lnSpc>
                <a:spcPct val="100000"/>
              </a:lnSpc>
              <a:spcAft>
                <a:spcPts val="600"/>
              </a:spcAft>
              <a:buNone/>
            </a:pPr>
            <a:r>
              <a:rPr lang="en-GB" sz="1800" b="1" u="sng" dirty="0" smtClean="0"/>
              <a:t>Census data</a:t>
            </a:r>
          </a:p>
          <a:p>
            <a:pPr marL="0" indent="0">
              <a:lnSpc>
                <a:spcPct val="100000"/>
              </a:lnSpc>
              <a:spcAft>
                <a:spcPts val="600"/>
              </a:spcAft>
              <a:buNone/>
            </a:pPr>
            <a:r>
              <a:rPr lang="en-GB" sz="1800" dirty="0" smtClean="0"/>
              <a:t>The Census</a:t>
            </a:r>
            <a:r>
              <a:rPr lang="en-GB" sz="1800" b="1" dirty="0" smtClean="0"/>
              <a:t> </a:t>
            </a:r>
            <a:r>
              <a:rPr lang="en-GB" sz="1800" dirty="0" smtClean="0"/>
              <a:t>is a questionnaire sent to all households in Britain once every 10 years. It features questions about who lives in a household, where they work, their education, health, religion and marital status, among a wide range of others. The most recent Census was conducted in 2011.</a:t>
            </a:r>
          </a:p>
          <a:p>
            <a:pPr marL="0" indent="0">
              <a:lnSpc>
                <a:spcPct val="100000"/>
              </a:lnSpc>
              <a:spcAft>
                <a:spcPts val="600"/>
              </a:spcAft>
              <a:buNone/>
            </a:pPr>
            <a:r>
              <a:rPr lang="en-GB" sz="1800" dirty="0" smtClean="0"/>
              <a:t>Individuals’ answers to Census questions are not available for the public to see as this is confidential information, but summary data can be downloaded for wider areas. This shows the total number or proportion of people within an area who fall into a particular category, e.g. retired, and for certain questions may show the average value for the area, e.g. median age.</a:t>
            </a:r>
          </a:p>
          <a:p>
            <a:pPr marL="0" indent="0">
              <a:lnSpc>
                <a:spcPct val="100000"/>
              </a:lnSpc>
              <a:spcAft>
                <a:spcPts val="600"/>
              </a:spcAft>
              <a:buNone/>
            </a:pPr>
            <a:r>
              <a:rPr lang="en-GB" sz="1800" b="1" dirty="0" smtClean="0"/>
              <a:t>Neighbourhood Statistics </a:t>
            </a:r>
            <a:r>
              <a:rPr lang="en-GB" sz="1800" dirty="0" smtClean="0"/>
              <a:t>is probably the best source of Census data but for economic Census statistics </a:t>
            </a:r>
            <a:r>
              <a:rPr lang="en-GB" sz="1800" b="1" dirty="0" err="1" smtClean="0"/>
              <a:t>NomisWeb</a:t>
            </a:r>
            <a:r>
              <a:rPr lang="en-GB" sz="1800" b="1" dirty="0" smtClean="0"/>
              <a:t> </a:t>
            </a:r>
            <a:r>
              <a:rPr lang="en-GB" sz="1800" dirty="0" smtClean="0"/>
              <a:t>is also useful. This guide will take you through how to use both of these data sources.</a:t>
            </a:r>
            <a:endParaRPr lang="en-GB" sz="1800" b="1" dirty="0" smtClean="0"/>
          </a:p>
        </p:txBody>
      </p:sp>
      <p:pic>
        <p:nvPicPr>
          <p:cNvPr id="4" name="Picture 3"/>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210800" y="4747862"/>
            <a:ext cx="1663003" cy="1806619"/>
          </a:xfrm>
          <a:prstGeom prst="rect">
            <a:avLst/>
          </a:prstGeom>
        </p:spPr>
      </p:pic>
    </p:spTree>
    <p:extLst>
      <p:ext uri="{BB962C8B-B14F-4D97-AF65-F5344CB8AC3E}">
        <p14:creationId xmlns:p14="http://schemas.microsoft.com/office/powerpoint/2010/main" val="1913436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What statistical information can you get?</a:t>
            </a:r>
            <a:endParaRPr lang="en-GB" sz="3600" dirty="0"/>
          </a:p>
        </p:txBody>
      </p:sp>
      <p:sp>
        <p:nvSpPr>
          <p:cNvPr id="3" name="Content Placeholder 6"/>
          <p:cNvSpPr>
            <a:spLocks noGrp="1"/>
          </p:cNvSpPr>
          <p:nvPr>
            <p:ph idx="1"/>
          </p:nvPr>
        </p:nvSpPr>
        <p:spPr>
          <a:xfrm>
            <a:off x="901701" y="2070099"/>
            <a:ext cx="10192664" cy="3934505"/>
          </a:xfrm>
        </p:spPr>
        <p:txBody>
          <a:bodyPr>
            <a:normAutofit/>
          </a:bodyPr>
          <a:lstStyle/>
          <a:p>
            <a:pPr marL="0" indent="0">
              <a:lnSpc>
                <a:spcPct val="100000"/>
              </a:lnSpc>
              <a:spcAft>
                <a:spcPts val="600"/>
              </a:spcAft>
              <a:buNone/>
            </a:pPr>
            <a:r>
              <a:rPr lang="en-GB" sz="1800" b="1" u="sng" dirty="0" smtClean="0"/>
              <a:t>Benefit claimant data</a:t>
            </a:r>
          </a:p>
          <a:p>
            <a:pPr marL="0" indent="0">
              <a:lnSpc>
                <a:spcPct val="100000"/>
              </a:lnSpc>
              <a:spcAft>
                <a:spcPts val="600"/>
              </a:spcAft>
              <a:buNone/>
            </a:pPr>
            <a:r>
              <a:rPr lang="en-GB" sz="1800" b="1" dirty="0" err="1" smtClean="0"/>
              <a:t>NomisWeb</a:t>
            </a:r>
            <a:r>
              <a:rPr lang="en-GB" sz="1800" dirty="0" smtClean="0"/>
              <a:t> also allows you to view statistics on the number of benefit claimants within an area. The main statistic used is </a:t>
            </a:r>
            <a:r>
              <a:rPr lang="en-GB" sz="1800" dirty="0" smtClean="0"/>
              <a:t>the proportion of the local working age population who claim </a:t>
            </a:r>
            <a:r>
              <a:rPr lang="en-GB" sz="1800" dirty="0" smtClean="0"/>
              <a:t>Jobseeker’s Allowance (JSA</a:t>
            </a:r>
            <a:r>
              <a:rPr lang="en-GB" sz="1800" dirty="0" smtClean="0"/>
              <a:t>), which </a:t>
            </a:r>
            <a:r>
              <a:rPr lang="en-GB" sz="1800" dirty="0" smtClean="0"/>
              <a:t>is an unemployment benefit individuals can claim while they are looking for work. This gives a good indication of unemployment in an area, although it is important to remember that not everyone who is unemployed necessarily claims JSA. This data is published every month, so is particularly useful for identifying trends or how an area is  changing over time.</a:t>
            </a:r>
            <a:endParaRPr lang="en-GB" sz="1800" b="1" dirty="0" smtClean="0"/>
          </a:p>
        </p:txBody>
      </p:sp>
      <p:pic>
        <p:nvPicPr>
          <p:cNvPr id="4" name="Picture 3"/>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210800" y="4747862"/>
            <a:ext cx="1663003" cy="1806619"/>
          </a:xfrm>
          <a:prstGeom prst="rect">
            <a:avLst/>
          </a:prstGeom>
        </p:spPr>
      </p:pic>
    </p:spTree>
    <p:extLst>
      <p:ext uri="{BB962C8B-B14F-4D97-AF65-F5344CB8AC3E}">
        <p14:creationId xmlns:p14="http://schemas.microsoft.com/office/powerpoint/2010/main" val="1156458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What statistical information can you get?</a:t>
            </a:r>
            <a:endParaRPr lang="en-GB" sz="3600" dirty="0"/>
          </a:p>
        </p:txBody>
      </p:sp>
      <p:sp>
        <p:nvSpPr>
          <p:cNvPr id="3" name="Content Placeholder 6"/>
          <p:cNvSpPr>
            <a:spLocks noGrp="1"/>
          </p:cNvSpPr>
          <p:nvPr>
            <p:ph idx="1"/>
          </p:nvPr>
        </p:nvSpPr>
        <p:spPr>
          <a:xfrm>
            <a:off x="901701" y="2070099"/>
            <a:ext cx="10192664" cy="3934505"/>
          </a:xfrm>
        </p:spPr>
        <p:txBody>
          <a:bodyPr>
            <a:normAutofit/>
          </a:bodyPr>
          <a:lstStyle/>
          <a:p>
            <a:pPr marL="0" indent="0">
              <a:lnSpc>
                <a:spcPct val="100000"/>
              </a:lnSpc>
              <a:spcAft>
                <a:spcPts val="600"/>
              </a:spcAft>
              <a:buNone/>
            </a:pPr>
            <a:r>
              <a:rPr lang="en-GB" sz="1800" b="1" u="sng" dirty="0" smtClean="0"/>
              <a:t>Indices of Multiple Deprivation</a:t>
            </a:r>
          </a:p>
          <a:p>
            <a:pPr marL="0" indent="0">
              <a:lnSpc>
                <a:spcPct val="100000"/>
              </a:lnSpc>
              <a:spcAft>
                <a:spcPts val="1200"/>
              </a:spcAft>
              <a:buNone/>
            </a:pPr>
            <a:r>
              <a:rPr lang="en-GB" sz="1800" dirty="0" smtClean="0"/>
              <a:t>The Indices of Multiple Deprivation (IMD) show how deprived areas are by taking into account a wide range of factors. Scores are calculated using income </a:t>
            </a:r>
            <a:r>
              <a:rPr lang="en-GB" sz="1800" dirty="0"/>
              <a:t>levels, levels of employment, health and wellbeing, education and skills, barriers to housing and services, levels of crime and the quality of the living environment in the area</a:t>
            </a:r>
            <a:r>
              <a:rPr lang="en-GB" sz="1800" dirty="0" smtClean="0"/>
              <a:t>. </a:t>
            </a:r>
          </a:p>
          <a:p>
            <a:pPr marL="0" indent="0">
              <a:lnSpc>
                <a:spcPct val="100000"/>
              </a:lnSpc>
              <a:spcAft>
                <a:spcPts val="1200"/>
              </a:spcAft>
              <a:buNone/>
            </a:pPr>
            <a:r>
              <a:rPr lang="en-GB" sz="1800" dirty="0" smtClean="0"/>
              <a:t>For England, the IMD are published every five years, most recently in September 2015.</a:t>
            </a:r>
          </a:p>
          <a:p>
            <a:pPr marL="0" indent="0">
              <a:lnSpc>
                <a:spcPct val="100000"/>
              </a:lnSpc>
              <a:spcAft>
                <a:spcPts val="1200"/>
              </a:spcAft>
              <a:buNone/>
            </a:pPr>
            <a:r>
              <a:rPr lang="en-GB" sz="1800" b="1" dirty="0" smtClean="0"/>
              <a:t>Deprivation Mapper</a:t>
            </a:r>
            <a:r>
              <a:rPr lang="en-GB" sz="1800" dirty="0" smtClean="0"/>
              <a:t>, which is explained later in this presentation,</a:t>
            </a:r>
            <a:r>
              <a:rPr lang="en-GB" sz="1800" b="1" dirty="0" smtClean="0"/>
              <a:t> </a:t>
            </a:r>
            <a:r>
              <a:rPr lang="en-GB" sz="1800" dirty="0" smtClean="0"/>
              <a:t>is a relatively easy way of accessing and understanding the IMD.</a:t>
            </a:r>
            <a:endParaRPr lang="en-GB" sz="1800" b="1" dirty="0"/>
          </a:p>
        </p:txBody>
      </p:sp>
      <p:pic>
        <p:nvPicPr>
          <p:cNvPr id="4" name="Picture 3"/>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210800" y="4747862"/>
            <a:ext cx="1663003" cy="1806619"/>
          </a:xfrm>
          <a:prstGeom prst="rect">
            <a:avLst/>
          </a:prstGeom>
        </p:spPr>
      </p:pic>
    </p:spTree>
    <p:extLst>
      <p:ext uri="{BB962C8B-B14F-4D97-AF65-F5344CB8AC3E}">
        <p14:creationId xmlns:p14="http://schemas.microsoft.com/office/powerpoint/2010/main" val="974118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Scales of geographical data</a:t>
            </a:r>
            <a:endParaRPr lang="en-GB" sz="3600" dirty="0"/>
          </a:p>
        </p:txBody>
      </p:sp>
      <p:sp>
        <p:nvSpPr>
          <p:cNvPr id="5" name="Content Placeholder 6"/>
          <p:cNvSpPr>
            <a:spLocks noGrp="1"/>
          </p:cNvSpPr>
          <p:nvPr>
            <p:ph idx="1"/>
          </p:nvPr>
        </p:nvSpPr>
        <p:spPr>
          <a:xfrm>
            <a:off x="793911" y="2079171"/>
            <a:ext cx="6314460" cy="3978728"/>
          </a:xfrm>
        </p:spPr>
        <p:txBody>
          <a:bodyPr>
            <a:normAutofit/>
          </a:bodyPr>
          <a:lstStyle/>
          <a:p>
            <a:pPr marL="0" indent="0">
              <a:lnSpc>
                <a:spcPct val="100000"/>
              </a:lnSpc>
              <a:spcAft>
                <a:spcPts val="1200"/>
              </a:spcAft>
              <a:buNone/>
            </a:pPr>
            <a:r>
              <a:rPr lang="en-GB" sz="1800" dirty="0" smtClean="0"/>
              <a:t>Statistics tend to be available </a:t>
            </a:r>
            <a:r>
              <a:rPr lang="en-GB" sz="1800" dirty="0" smtClean="0"/>
              <a:t>at four </a:t>
            </a:r>
            <a:r>
              <a:rPr lang="en-GB" sz="1800" dirty="0" smtClean="0"/>
              <a:t>different geographical </a:t>
            </a:r>
            <a:r>
              <a:rPr lang="en-GB" sz="1800" dirty="0" smtClean="0"/>
              <a:t>scales:</a:t>
            </a:r>
          </a:p>
          <a:p>
            <a:pPr>
              <a:lnSpc>
                <a:spcPct val="100000"/>
              </a:lnSpc>
              <a:spcBef>
                <a:spcPts val="600"/>
              </a:spcBef>
              <a:spcAft>
                <a:spcPts val="600"/>
              </a:spcAft>
            </a:pPr>
            <a:r>
              <a:rPr lang="en-GB" sz="1800" i="1" dirty="0" smtClean="0"/>
              <a:t>Local </a:t>
            </a:r>
            <a:r>
              <a:rPr lang="en-GB" sz="1800" i="1" dirty="0"/>
              <a:t>Authorities </a:t>
            </a:r>
            <a:r>
              <a:rPr lang="en-GB" sz="1800" dirty="0" smtClean="0"/>
              <a:t>– the least detailed level available.</a:t>
            </a:r>
          </a:p>
          <a:p>
            <a:pPr>
              <a:lnSpc>
                <a:spcPct val="100000"/>
              </a:lnSpc>
              <a:spcBef>
                <a:spcPts val="600"/>
              </a:spcBef>
              <a:spcAft>
                <a:spcPts val="600"/>
              </a:spcAft>
            </a:pPr>
            <a:r>
              <a:rPr lang="en-GB" sz="1800" i="1" dirty="0" smtClean="0"/>
              <a:t>Wards</a:t>
            </a:r>
            <a:r>
              <a:rPr lang="en-GB" sz="1800" dirty="0" smtClean="0"/>
              <a:t> – the spatial units used to elect local government councillors.</a:t>
            </a:r>
          </a:p>
          <a:p>
            <a:pPr>
              <a:lnSpc>
                <a:spcPct val="100000"/>
              </a:lnSpc>
              <a:spcBef>
                <a:spcPts val="600"/>
              </a:spcBef>
              <a:spcAft>
                <a:spcPts val="600"/>
              </a:spcAft>
            </a:pPr>
            <a:r>
              <a:rPr lang="en-GB" sz="1800" i="1" dirty="0" smtClean="0"/>
              <a:t>Middle Layer Super Output Areas (MSOAs) </a:t>
            </a:r>
            <a:r>
              <a:rPr lang="en-GB" sz="1800" dirty="0" smtClean="0"/>
              <a:t>– spatial units used for statistical reporting, which have 2,000 - 6,000 households</a:t>
            </a:r>
          </a:p>
          <a:p>
            <a:pPr>
              <a:lnSpc>
                <a:spcPct val="100000"/>
              </a:lnSpc>
              <a:spcBef>
                <a:spcPts val="600"/>
              </a:spcBef>
              <a:spcAft>
                <a:spcPts val="600"/>
              </a:spcAft>
            </a:pPr>
            <a:r>
              <a:rPr lang="en-GB" sz="1800" i="1" dirty="0" smtClean="0"/>
              <a:t>Lower </a:t>
            </a:r>
            <a:r>
              <a:rPr lang="en-GB" sz="1800" i="1" dirty="0"/>
              <a:t>Layer Super Output Areas (LSOAs)</a:t>
            </a:r>
            <a:r>
              <a:rPr lang="en-GB" sz="1800" dirty="0"/>
              <a:t> </a:t>
            </a:r>
            <a:r>
              <a:rPr lang="en-GB" sz="1800" dirty="0" smtClean="0"/>
              <a:t>– the most detailed level available, these have 400 – 1,200 households and </a:t>
            </a:r>
            <a:r>
              <a:rPr lang="en-GB" sz="1800" dirty="0"/>
              <a:t>an average population size of 1,500.</a:t>
            </a:r>
            <a:endParaRPr lang="en-GB" sz="1800" i="1" dirty="0" smtClean="0"/>
          </a:p>
        </p:txBody>
      </p:sp>
      <p:pic>
        <p:nvPicPr>
          <p:cNvPr id="3" name="Picture 2" descr="G:\Shared\Shared Research\DCLG Community Rights\First Steps - Lot 3\Learning Materials\Web-tool - What is my neighbourhood like\Comparison of different geographical scales.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108371" y="1785563"/>
            <a:ext cx="4901376" cy="487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4" b="15982"/>
          <a:stretch/>
        </p:blipFill>
        <p:spPr bwMode="auto">
          <a:xfrm>
            <a:off x="580572" y="2048976"/>
            <a:ext cx="10537368" cy="4235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Census data in Neighbourhood Statistics</a:t>
            </a:r>
            <a:endParaRPr lang="en-GB" sz="3600" dirty="0"/>
          </a:p>
        </p:txBody>
      </p:sp>
    </p:spTree>
    <p:extLst>
      <p:ext uri="{BB962C8B-B14F-4D97-AF65-F5344CB8AC3E}">
        <p14:creationId xmlns:p14="http://schemas.microsoft.com/office/powerpoint/2010/main" val="930023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3.58382E-6 L 0.51042 0.00023 " pathEditMode="relative" rAng="0" ptsTypes="AA">
                                      <p:cBhvr>
                                        <p:cTn id="6" dur="1000" fill="hold"/>
                                        <p:tgtEl>
                                          <p:spTgt spid="1026"/>
                                        </p:tgtEl>
                                        <p:attrNameLst>
                                          <p:attrName>ppt_x</p:attrName>
                                          <p:attrName>ppt_y</p:attrName>
                                        </p:attrNameLst>
                                      </p:cBhvr>
                                      <p:rCtr x="2552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3" y="785859"/>
            <a:ext cx="10709755" cy="1325563"/>
          </a:xfrm>
        </p:spPr>
        <p:txBody>
          <a:bodyPr>
            <a:normAutofit/>
          </a:bodyPr>
          <a:lstStyle/>
          <a:p>
            <a:pPr algn="ctr"/>
            <a:r>
              <a:rPr lang="en-GB" sz="3600" dirty="0" smtClean="0"/>
              <a:t>Step 1: Finding data</a:t>
            </a:r>
            <a:endParaRPr lang="en-GB" sz="36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4" b="15982"/>
          <a:stretch/>
        </p:blipFill>
        <p:spPr bwMode="auto">
          <a:xfrm>
            <a:off x="6798492" y="2048976"/>
            <a:ext cx="10537368" cy="4235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6"/>
          <p:cNvSpPr txBox="1">
            <a:spLocks/>
          </p:cNvSpPr>
          <p:nvPr/>
        </p:nvSpPr>
        <p:spPr>
          <a:xfrm>
            <a:off x="793913" y="2902865"/>
            <a:ext cx="5309439" cy="3234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1200"/>
              </a:spcAft>
              <a:buFont typeface="+mj-lt"/>
              <a:buAutoNum type="arabicPeriod"/>
            </a:pPr>
            <a:r>
              <a:rPr lang="en-GB" sz="1800" dirty="0" smtClean="0"/>
              <a:t>In your web browser go to </a:t>
            </a:r>
            <a:r>
              <a:rPr lang="en-GB" sz="1800" dirty="0" smtClean="0">
                <a:solidFill>
                  <a:srgbClr val="AC3783"/>
                </a:solidFill>
                <a:hlinkClick r:id="rId3"/>
              </a:rPr>
              <a:t>www.neighbourhood.statistics.gov.uk</a:t>
            </a:r>
            <a:r>
              <a:rPr lang="en-GB" sz="1800" dirty="0" smtClean="0"/>
              <a:t> </a:t>
            </a:r>
            <a:r>
              <a:rPr lang="en-GB" sz="1800" i="1" dirty="0" smtClean="0"/>
              <a:t>(Internet Explorer tends to work best with this website)</a:t>
            </a:r>
            <a:endParaRPr lang="en-GB" sz="1800" i="1" dirty="0"/>
          </a:p>
        </p:txBody>
      </p:sp>
    </p:spTree>
    <p:extLst>
      <p:ext uri="{BB962C8B-B14F-4D97-AF65-F5344CB8AC3E}">
        <p14:creationId xmlns:p14="http://schemas.microsoft.com/office/powerpoint/2010/main" val="305510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1818</TotalTime>
  <Words>1979</Words>
  <Application>Microsoft Office PowerPoint</Application>
  <PresentationFormat>Custom</PresentationFormat>
  <Paragraphs>116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1_Office Theme</vt:lpstr>
      <vt:lpstr>What is my neighbourhood like?</vt:lpstr>
      <vt:lpstr>What’s in this presentation?</vt:lpstr>
      <vt:lpstr>Why do you need local statistics?</vt:lpstr>
      <vt:lpstr>What statistical information can you get?</vt:lpstr>
      <vt:lpstr>What statistical information can you get?</vt:lpstr>
      <vt:lpstr>What statistical information can you get?</vt:lpstr>
      <vt:lpstr>Scales of geographical data</vt:lpstr>
      <vt:lpstr>Census data in Neighbourhood Statistics</vt:lpstr>
      <vt:lpstr>Step 1: Finding data</vt:lpstr>
      <vt:lpstr>Step 1: Finding data (cont.)</vt:lpstr>
      <vt:lpstr>Step 1: Finding data (cont.)</vt:lpstr>
      <vt:lpstr>Step 1: Finding data (cont.)</vt:lpstr>
      <vt:lpstr>Step 1: Finding data (cont.)</vt:lpstr>
      <vt:lpstr>Step 2: Downloading data to use in Excel</vt:lpstr>
      <vt:lpstr>Step 2: Downloading data to use in Excel (cont.)</vt:lpstr>
      <vt:lpstr>Step 2: Downloading data to use in Excel (cont.)</vt:lpstr>
      <vt:lpstr>Step 3: Mapping local data</vt:lpstr>
      <vt:lpstr>Step 3: Mapping local data (cont.)</vt:lpstr>
      <vt:lpstr>Step 3: Mapping local data (cont.)</vt:lpstr>
      <vt:lpstr>NomisWeb</vt:lpstr>
      <vt:lpstr>Using NomisWeb to find local economic data</vt:lpstr>
      <vt:lpstr>Using NomisWeb to find local economic data  </vt:lpstr>
      <vt:lpstr>Using NomisWeb to find local economic data</vt:lpstr>
      <vt:lpstr>Using NomisWeb to find local economic data</vt:lpstr>
      <vt:lpstr>Using NomisWeb to find local economic data</vt:lpstr>
      <vt:lpstr>Deprivation Mapper</vt:lpstr>
      <vt:lpstr>Using Deprivation Mapper to see deprivation levels in your area</vt:lpstr>
      <vt:lpstr>Using Deprivation Mapper to see deprivation levels in your area</vt:lpstr>
      <vt:lpstr>Other sources of statistical data</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Speidel</dc:creator>
  <cp:lastModifiedBy>Jamie Evans</cp:lastModifiedBy>
  <cp:revision>162</cp:revision>
  <dcterms:created xsi:type="dcterms:W3CDTF">2015-04-27T14:35:15Z</dcterms:created>
  <dcterms:modified xsi:type="dcterms:W3CDTF">2015-09-23T08:50:57Z</dcterms:modified>
</cp:coreProperties>
</file>