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2"/>
  </p:sldMasterIdLst>
  <p:notesMasterIdLst>
    <p:notesMasterId r:id="rId28"/>
  </p:notesMasterIdLst>
  <p:handoutMasterIdLst>
    <p:handoutMasterId r:id="rId29"/>
  </p:handoutMasterIdLst>
  <p:sldIdLst>
    <p:sldId id="256" r:id="rId3"/>
    <p:sldId id="294" r:id="rId4"/>
    <p:sldId id="287" r:id="rId5"/>
    <p:sldId id="289" r:id="rId6"/>
    <p:sldId id="297" r:id="rId7"/>
    <p:sldId id="298" r:id="rId8"/>
    <p:sldId id="326" r:id="rId9"/>
    <p:sldId id="327" r:id="rId10"/>
    <p:sldId id="329" r:id="rId11"/>
    <p:sldId id="301" r:id="rId12"/>
    <p:sldId id="300" r:id="rId13"/>
    <p:sldId id="319" r:id="rId14"/>
    <p:sldId id="335" r:id="rId15"/>
    <p:sldId id="336" r:id="rId16"/>
    <p:sldId id="330" r:id="rId17"/>
    <p:sldId id="332" r:id="rId18"/>
    <p:sldId id="333" r:id="rId19"/>
    <p:sldId id="334" r:id="rId20"/>
    <p:sldId id="305" r:id="rId21"/>
    <p:sldId id="306" r:id="rId22"/>
    <p:sldId id="310" r:id="rId23"/>
    <p:sldId id="331" r:id="rId24"/>
    <p:sldId id="311" r:id="rId25"/>
    <p:sldId id="315" r:id="rId26"/>
    <p:sldId id="257"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hayan Moftizadeh" initials="SM" lastIdx="1" clrIdx="0"/>
  <p:cmAuthor id="1" name="Alice Wilcock" initials="AW" lastIdx="2" clrIdx="1"/>
  <p:cmAuthor id="2" name="Maria O'Beirne" initials="MO" lastIdx="1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3794"/>
    <a:srgbClr val="AC3783"/>
    <a:srgbClr val="FFFF00"/>
    <a:srgbClr val="C5C000"/>
    <a:srgbClr val="918E00"/>
    <a:srgbClr val="EECA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46" autoAdjust="0"/>
    <p:restoredTop sz="94645" autoAdjust="0"/>
  </p:normalViewPr>
  <p:slideViewPr>
    <p:cSldViewPr>
      <p:cViewPr varScale="1">
        <p:scale>
          <a:sx n="100" d="100"/>
          <a:sy n="100" d="100"/>
        </p:scale>
        <p:origin x="102" y="13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49E9371-3476-43B2-B487-60301E65978C}" type="datetimeFigureOut">
              <a:rPr lang="en-GB" smtClean="0"/>
              <a:t>05/04/2016</a:t>
            </a:fld>
            <a:endParaRPr lang="en-GB"/>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6F3E3CE-3584-4EBB-B9A0-B09BA5625488}" type="slidenum">
              <a:rPr lang="en-GB" smtClean="0"/>
              <a:t>‹#›</a:t>
            </a:fld>
            <a:endParaRPr lang="en-GB"/>
          </a:p>
        </p:txBody>
      </p:sp>
    </p:spTree>
    <p:extLst>
      <p:ext uri="{BB962C8B-B14F-4D97-AF65-F5344CB8AC3E}">
        <p14:creationId xmlns:p14="http://schemas.microsoft.com/office/powerpoint/2010/main" val="2309249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66403F-1372-4696-898F-C46FE8385CD9}" type="datetimeFigureOut">
              <a:rPr lang="en-GB" smtClean="0"/>
              <a:t>05/04/2016</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83D6DCC-DF05-45C0-B198-A93701A0C6B3}" type="slidenum">
              <a:rPr lang="en-GB" smtClean="0"/>
              <a:t>‹#›</a:t>
            </a:fld>
            <a:endParaRPr lang="en-GB"/>
          </a:p>
        </p:txBody>
      </p:sp>
    </p:spTree>
    <p:extLst>
      <p:ext uri="{BB962C8B-B14F-4D97-AF65-F5344CB8AC3E}">
        <p14:creationId xmlns:p14="http://schemas.microsoft.com/office/powerpoint/2010/main" val="3768003882"/>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1</a:t>
            </a:fld>
            <a:endParaRPr lang="en-GB"/>
          </a:p>
        </p:txBody>
      </p:sp>
    </p:spTree>
    <p:extLst>
      <p:ext uri="{BB962C8B-B14F-4D97-AF65-F5344CB8AC3E}">
        <p14:creationId xmlns:p14="http://schemas.microsoft.com/office/powerpoint/2010/main" val="1181119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2</a:t>
            </a:fld>
            <a:endParaRPr lang="en-GB"/>
          </a:p>
        </p:txBody>
      </p:sp>
    </p:spTree>
    <p:extLst>
      <p:ext uri="{BB962C8B-B14F-4D97-AF65-F5344CB8AC3E}">
        <p14:creationId xmlns:p14="http://schemas.microsoft.com/office/powerpoint/2010/main" val="42473444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3</a:t>
            </a:fld>
            <a:endParaRPr lang="en-GB"/>
          </a:p>
        </p:txBody>
      </p:sp>
    </p:spTree>
    <p:extLst>
      <p:ext uri="{BB962C8B-B14F-4D97-AF65-F5344CB8AC3E}">
        <p14:creationId xmlns:p14="http://schemas.microsoft.com/office/powerpoint/2010/main" val="2845044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4</a:t>
            </a:fld>
            <a:endParaRPr lang="en-GB"/>
          </a:p>
        </p:txBody>
      </p:sp>
    </p:spTree>
    <p:extLst>
      <p:ext uri="{BB962C8B-B14F-4D97-AF65-F5344CB8AC3E}">
        <p14:creationId xmlns:p14="http://schemas.microsoft.com/office/powerpoint/2010/main" val="37814083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5</a:t>
            </a:fld>
            <a:endParaRPr lang="en-GB"/>
          </a:p>
        </p:txBody>
      </p:sp>
    </p:spTree>
    <p:extLst>
      <p:ext uri="{BB962C8B-B14F-4D97-AF65-F5344CB8AC3E}">
        <p14:creationId xmlns:p14="http://schemas.microsoft.com/office/powerpoint/2010/main" val="6187685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6</a:t>
            </a:fld>
            <a:endParaRPr lang="en-GB"/>
          </a:p>
        </p:txBody>
      </p:sp>
    </p:spTree>
    <p:extLst>
      <p:ext uri="{BB962C8B-B14F-4D97-AF65-F5344CB8AC3E}">
        <p14:creationId xmlns:p14="http://schemas.microsoft.com/office/powerpoint/2010/main" val="16963568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815676-7454-433D-8AFF-D3CFB0A09D77}" type="slidenum">
              <a:rPr lang="en-GB" smtClean="0"/>
              <a:t>7</a:t>
            </a:fld>
            <a:endParaRPr lang="en-GB"/>
          </a:p>
        </p:txBody>
      </p:sp>
    </p:spTree>
    <p:extLst>
      <p:ext uri="{BB962C8B-B14F-4D97-AF65-F5344CB8AC3E}">
        <p14:creationId xmlns:p14="http://schemas.microsoft.com/office/powerpoint/2010/main" val="1882433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815676-7454-433D-8AFF-D3CFB0A09D77}" type="slidenum">
              <a:rPr lang="en-GB" smtClean="0"/>
              <a:t>8</a:t>
            </a:fld>
            <a:endParaRPr lang="en-GB"/>
          </a:p>
        </p:txBody>
      </p:sp>
    </p:spTree>
    <p:extLst>
      <p:ext uri="{BB962C8B-B14F-4D97-AF65-F5344CB8AC3E}">
        <p14:creationId xmlns:p14="http://schemas.microsoft.com/office/powerpoint/2010/main" val="1596826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815676-7454-433D-8AFF-D3CFB0A09D77}" type="slidenum">
              <a:rPr lang="en-GB" smtClean="0"/>
              <a:t>9</a:t>
            </a:fld>
            <a:endParaRPr lang="en-GB"/>
          </a:p>
        </p:txBody>
      </p:sp>
    </p:spTree>
    <p:extLst>
      <p:ext uri="{BB962C8B-B14F-4D97-AF65-F5344CB8AC3E}">
        <p14:creationId xmlns:p14="http://schemas.microsoft.com/office/powerpoint/2010/main" val="29792297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10</a:t>
            </a:fld>
            <a:endParaRPr lang="en-GB"/>
          </a:p>
        </p:txBody>
      </p:sp>
    </p:spTree>
    <p:extLst>
      <p:ext uri="{BB962C8B-B14F-4D97-AF65-F5344CB8AC3E}">
        <p14:creationId xmlns:p14="http://schemas.microsoft.com/office/powerpoint/2010/main" val="1647124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11</a:t>
            </a:fld>
            <a:endParaRPr lang="en-GB"/>
          </a:p>
        </p:txBody>
      </p:sp>
    </p:spTree>
    <p:extLst>
      <p:ext uri="{BB962C8B-B14F-4D97-AF65-F5344CB8AC3E}">
        <p14:creationId xmlns:p14="http://schemas.microsoft.com/office/powerpoint/2010/main" val="2475217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815676-7454-433D-8AFF-D3CFB0A09D77}" type="slidenum">
              <a:rPr lang="en-GB" smtClean="0"/>
              <a:t>12</a:t>
            </a:fld>
            <a:endParaRPr lang="en-GB"/>
          </a:p>
        </p:txBody>
      </p:sp>
    </p:spTree>
    <p:extLst>
      <p:ext uri="{BB962C8B-B14F-4D97-AF65-F5344CB8AC3E}">
        <p14:creationId xmlns:p14="http://schemas.microsoft.com/office/powerpoint/2010/main" val="2078226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0A0E0C-5CF6-4147-9258-DE6E2EA970A0}" type="slidenum">
              <a:rPr lang="en-GB" smtClean="0"/>
              <a:t>15</a:t>
            </a:fld>
            <a:endParaRPr lang="en-GB"/>
          </a:p>
        </p:txBody>
      </p:sp>
    </p:spTree>
    <p:extLst>
      <p:ext uri="{BB962C8B-B14F-4D97-AF65-F5344CB8AC3E}">
        <p14:creationId xmlns:p14="http://schemas.microsoft.com/office/powerpoint/2010/main" val="26733685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815676-7454-433D-8AFF-D3CFB0A09D77}" type="slidenum">
              <a:rPr lang="en-GB" smtClean="0"/>
              <a:t>16</a:t>
            </a:fld>
            <a:endParaRPr lang="en-GB"/>
          </a:p>
        </p:txBody>
      </p:sp>
    </p:spTree>
    <p:extLst>
      <p:ext uri="{BB962C8B-B14F-4D97-AF65-F5344CB8AC3E}">
        <p14:creationId xmlns:p14="http://schemas.microsoft.com/office/powerpoint/2010/main" val="6243609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815676-7454-433D-8AFF-D3CFB0A09D77}" type="slidenum">
              <a:rPr lang="en-GB" smtClean="0"/>
              <a:t>17</a:t>
            </a:fld>
            <a:endParaRPr lang="en-GB"/>
          </a:p>
        </p:txBody>
      </p:sp>
    </p:spTree>
    <p:extLst>
      <p:ext uri="{BB962C8B-B14F-4D97-AF65-F5344CB8AC3E}">
        <p14:creationId xmlns:p14="http://schemas.microsoft.com/office/powerpoint/2010/main" val="1823065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815676-7454-433D-8AFF-D3CFB0A09D77}" type="slidenum">
              <a:rPr lang="en-GB" smtClean="0"/>
              <a:t>18</a:t>
            </a:fld>
            <a:endParaRPr lang="en-GB"/>
          </a:p>
        </p:txBody>
      </p:sp>
    </p:spTree>
    <p:extLst>
      <p:ext uri="{BB962C8B-B14F-4D97-AF65-F5344CB8AC3E}">
        <p14:creationId xmlns:p14="http://schemas.microsoft.com/office/powerpoint/2010/main" val="37266687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19</a:t>
            </a:fld>
            <a:endParaRPr lang="en-GB"/>
          </a:p>
        </p:txBody>
      </p:sp>
    </p:spTree>
    <p:extLst>
      <p:ext uri="{BB962C8B-B14F-4D97-AF65-F5344CB8AC3E}">
        <p14:creationId xmlns:p14="http://schemas.microsoft.com/office/powerpoint/2010/main" val="40889629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20</a:t>
            </a:fld>
            <a:endParaRPr lang="en-GB"/>
          </a:p>
        </p:txBody>
      </p:sp>
    </p:spTree>
    <p:extLst>
      <p:ext uri="{BB962C8B-B14F-4D97-AF65-F5344CB8AC3E}">
        <p14:creationId xmlns:p14="http://schemas.microsoft.com/office/powerpoint/2010/main" val="22441105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21</a:t>
            </a:fld>
            <a:endParaRPr lang="en-GB"/>
          </a:p>
        </p:txBody>
      </p:sp>
    </p:spTree>
    <p:extLst>
      <p:ext uri="{BB962C8B-B14F-4D97-AF65-F5344CB8AC3E}">
        <p14:creationId xmlns:p14="http://schemas.microsoft.com/office/powerpoint/2010/main" val="31827896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D0A0E0C-5CF6-4147-9258-DE6E2EA970A0}" type="slidenum">
              <a:rPr lang="en-GB" smtClean="0"/>
              <a:t>22</a:t>
            </a:fld>
            <a:endParaRPr lang="en-GB"/>
          </a:p>
        </p:txBody>
      </p:sp>
    </p:spTree>
    <p:extLst>
      <p:ext uri="{BB962C8B-B14F-4D97-AF65-F5344CB8AC3E}">
        <p14:creationId xmlns:p14="http://schemas.microsoft.com/office/powerpoint/2010/main" val="4142558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23</a:t>
            </a:fld>
            <a:endParaRPr lang="en-GB"/>
          </a:p>
        </p:txBody>
      </p:sp>
    </p:spTree>
    <p:extLst>
      <p:ext uri="{BB962C8B-B14F-4D97-AF65-F5344CB8AC3E}">
        <p14:creationId xmlns:p14="http://schemas.microsoft.com/office/powerpoint/2010/main" val="27123059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2815676-7454-433D-8AFF-D3CFB0A09D77}" type="slidenum">
              <a:rPr lang="en-GB" smtClean="0"/>
              <a:t>24</a:t>
            </a:fld>
            <a:endParaRPr lang="en-GB"/>
          </a:p>
        </p:txBody>
      </p:sp>
    </p:spTree>
    <p:extLst>
      <p:ext uri="{BB962C8B-B14F-4D97-AF65-F5344CB8AC3E}">
        <p14:creationId xmlns:p14="http://schemas.microsoft.com/office/powerpoint/2010/main" val="8285402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3D6DCC-DF05-45C0-B198-A93701A0C6B3}" type="slidenum">
              <a:rPr lang="en-GB" smtClean="0"/>
              <a:t>25</a:t>
            </a:fld>
            <a:endParaRPr lang="en-GB"/>
          </a:p>
        </p:txBody>
      </p:sp>
    </p:spTree>
    <p:extLst>
      <p:ext uri="{BB962C8B-B14F-4D97-AF65-F5344CB8AC3E}">
        <p14:creationId xmlns:p14="http://schemas.microsoft.com/office/powerpoint/2010/main" val="30411298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8DE809F-42D9-4B9A-B015-771C97666C71}"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1727860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628980"/>
            <a:ext cx="10515600" cy="1325563"/>
          </a:xfrm>
        </p:spPr>
        <p:txBody>
          <a:bodyPr>
            <a:normAutofit/>
          </a:bodyPr>
          <a:lstStyle>
            <a:lvl1pPr>
              <a:defRPr sz="4000" b="1"/>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DE809F-42D9-4B9A-B015-771C97666C71}"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17BB67-EFF8-4F41-9B6C-1AE9713CEDBD}" type="slidenum">
              <a:rPr lang="en-GB" smtClean="0"/>
              <a:t>‹#›</a:t>
            </a:fld>
            <a:endParaRPr lang="en-GB" dirty="0"/>
          </a:p>
        </p:txBody>
      </p:sp>
      <p:sp>
        <p:nvSpPr>
          <p:cNvPr id="7" name="Rectangle 6"/>
          <p:cNvSpPr/>
          <p:nvPr userDrawn="1"/>
        </p:nvSpPr>
        <p:spPr>
          <a:xfrm>
            <a:off x="0" y="8"/>
            <a:ext cx="12192000" cy="757881"/>
          </a:xfrm>
          <a:prstGeom prst="rect">
            <a:avLst/>
          </a:prstGeom>
          <a:solidFill>
            <a:srgbClr val="AE309C"/>
          </a:solidFill>
          <a:ln>
            <a:solidFill>
              <a:srgbClr val="AE30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927438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6"/>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1" y="4589471"/>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DE809F-42D9-4B9A-B015-771C97666C71}"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8283341" y="6356357"/>
            <a:ext cx="2743200" cy="365125"/>
          </a:xfrm>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247527598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8DE809F-42D9-4B9A-B015-771C97666C71}" type="datetimeFigureOut">
              <a:rPr lang="en-GB" smtClean="0"/>
              <a:t>05/04/2016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215305760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3"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3"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8DE809F-42D9-4B9A-B015-771C97666C71}" type="datetimeFigureOut">
              <a:rPr lang="en-GB" smtClean="0"/>
              <a:t>05/04/2016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2073414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8DE809F-42D9-4B9A-B015-771C97666C71}" type="datetimeFigureOut">
              <a:rPr lang="en-GB" smtClean="0"/>
              <a:t>05/04/2016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661191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DE809F-42D9-4B9A-B015-771C97666C71}" type="datetimeFigureOut">
              <a:rPr lang="en-GB" smtClean="0"/>
              <a:t>05/04/2016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705322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33"/>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DE809F-42D9-4B9A-B015-771C97666C71}" type="datetimeFigureOut">
              <a:rPr lang="en-GB" smtClean="0"/>
              <a:t>05/04/2016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857846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33"/>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DE809F-42D9-4B9A-B015-771C97666C71}" type="datetimeFigureOut">
              <a:rPr lang="en-GB" smtClean="0"/>
              <a:t>05/04/2016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11411488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DE809F-42D9-4B9A-B015-771C97666C71}"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62648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3"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8DE809F-42D9-4B9A-B015-771C97666C71}" type="datetimeFigureOut">
              <a:rPr lang="en-GB" smtClean="0"/>
              <a:t>05/04/2016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017BB67-EFF8-4F41-9B6C-1AE9713CEDBD}" type="slidenum">
              <a:rPr lang="en-GB" smtClean="0"/>
              <a:t>‹#›</a:t>
            </a:fld>
            <a:endParaRPr lang="en-GB"/>
          </a:p>
        </p:txBody>
      </p:sp>
    </p:spTree>
    <p:extLst>
      <p:ext uri="{BB962C8B-B14F-4D97-AF65-F5344CB8AC3E}">
        <p14:creationId xmlns:p14="http://schemas.microsoft.com/office/powerpoint/2010/main" val="634399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DE809F-42D9-4B9A-B015-771C97666C71}" type="datetimeFigureOut">
              <a:rPr lang="en-GB" smtClean="0"/>
              <a:t>05/04/2016</a:t>
            </a:fld>
            <a:endParaRPr lang="en-GB"/>
          </a:p>
        </p:txBody>
      </p:sp>
      <p:sp>
        <p:nvSpPr>
          <p:cNvPr id="5" name="Footer Placeholder 4"/>
          <p:cNvSpPr>
            <a:spLocks noGrp="1"/>
          </p:cNvSpPr>
          <p:nvPr>
            <p:ph type="ftr" sz="quarter" idx="3"/>
          </p:nvPr>
        </p:nvSpPr>
        <p:spPr>
          <a:xfrm>
            <a:off x="4038600" y="6356358"/>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8"/>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17BB67-EFF8-4F41-9B6C-1AE9713CEDBD}" type="slidenum">
              <a:rPr lang="en-GB" smtClean="0"/>
              <a:t>‹#›</a:t>
            </a:fld>
            <a:endParaRPr lang="en-GB"/>
          </a:p>
        </p:txBody>
      </p:sp>
      <p:pic>
        <p:nvPicPr>
          <p:cNvPr id="7" name="Picture 6"/>
          <p:cNvPicPr>
            <a:picLocks noChangeAspect="1"/>
          </p:cNvPicPr>
          <p:nvPr userDrawn="1"/>
        </p:nvPicPr>
        <p:blipFill rotWithShape="1">
          <a:blip r:embed="rId13" cstate="print">
            <a:extLst>
              <a:ext uri="{28A0092B-C50C-407E-A947-70E740481C1C}">
                <a14:useLocalDpi xmlns:a14="http://schemas.microsoft.com/office/drawing/2010/main" val="0"/>
              </a:ext>
            </a:extLst>
          </a:blip>
          <a:srcRect r="27609"/>
          <a:stretch/>
        </p:blipFill>
        <p:spPr>
          <a:xfrm>
            <a:off x="291537" y="6206291"/>
            <a:ext cx="2238727" cy="515184"/>
          </a:xfrm>
          <a:prstGeom prst="rect">
            <a:avLst/>
          </a:prstGeom>
        </p:spPr>
      </p:pic>
    </p:spTree>
    <p:extLst>
      <p:ext uri="{BB962C8B-B14F-4D97-AF65-F5344CB8AC3E}">
        <p14:creationId xmlns:p14="http://schemas.microsoft.com/office/powerpoint/2010/main" val="213740841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rgbClr val="AF3794"/>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justact.org.uk/2014/04/29/theory-of-change/"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localtrust.org.uk/library/how-to-guides/vox-pop" TargetMode="External"/><Relationship Id="rId2" Type="http://schemas.openxmlformats.org/officeDocument/2006/relationships/hyperlink" Target="http://www.justact.org.uk/2014/04/29/taking-better-photos-of-your-community-group/" TargetMode="External"/><Relationship Id="rId1" Type="http://schemas.openxmlformats.org/officeDocument/2006/relationships/slideLayout" Target="../slideLayouts/slideLayout2.xml"/><Relationship Id="rId5" Type="http://schemas.openxmlformats.org/officeDocument/2006/relationships/hyperlink" Target="https://www.linkedin.com/pulse/tweet-mad-claire-pitt" TargetMode="External"/><Relationship Id="rId4" Type="http://schemas.openxmlformats.org/officeDocument/2006/relationships/hyperlink" Target="https://www.surveymonkey.com/"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flickr.com/photos/skip/21974782/"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flickr.com/photos/skip/21974782/"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s://www.flickr.com/photos/skip/21974782/"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hyperlink" Target="https://www.facebook.com/" TargetMode="External"/><Relationship Id="rId3" Type="http://schemas.openxmlformats.org/officeDocument/2006/relationships/hyperlink" Target="http://www.mediatrust.org/uploads/131600975750996/original.pdf" TargetMode="External"/><Relationship Id="rId7" Type="http://schemas.openxmlformats.org/officeDocument/2006/relationships/hyperlink" Target="https://twitter.com/"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www.justact.org.uk/2014/09/11/the-community-groups-very-simple-guide-to-setting-up-a-website/" TargetMode="External"/><Relationship Id="rId5" Type="http://schemas.openxmlformats.org/officeDocument/2006/relationships/hyperlink" Target="https://wordpress.com/" TargetMode="External"/><Relationship Id="rId10" Type="http://schemas.openxmlformats.org/officeDocument/2006/relationships/hyperlink" Target="http://mycommunity.org.uk/wp-content/uploads/2015/02/Social-Media-Toolkit-Twitter-Facebook.pdf" TargetMode="External"/><Relationship Id="rId4" Type="http://schemas.openxmlformats.org/officeDocument/2006/relationships/hyperlink" Target="http://www.mediatrust.org/get-support/community-newswire-1/tips-and-faqs/what-do-i-include-in-my-press-release" TargetMode="External"/><Relationship Id="rId9" Type="http://schemas.openxmlformats.org/officeDocument/2006/relationships/hyperlink" Target="http://www.youtube.co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s://unltd.org.uk/portfolio/4-2-measuring-evaluation-and-social-impact-assessment/" TargetMode="External"/><Relationship Id="rId3" Type="http://schemas.openxmlformats.org/officeDocument/2006/relationships/hyperlink" Target="http://www.justact.org.uk/category/step-08-show-the-impact-of-your-project/" TargetMode="External"/><Relationship Id="rId7" Type="http://schemas.openxmlformats.org/officeDocument/2006/relationships/hyperlink" Target="http://blog.the-sse.org/5-key-lessons-from-our-measuring-social-impact-cours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www.theguardian.com/voluntary-sector-network/2011/mar/31/best-bits-measuring-impact-advice" TargetMode="External"/><Relationship Id="rId5" Type="http://schemas.openxmlformats.org/officeDocument/2006/relationships/hyperlink" Target="http://www.theguardian.com/voluntary-sector-network/2014/feb/26/how-to-measure-impact-small-charity" TargetMode="External"/><Relationship Id="rId10" Type="http://schemas.openxmlformats.org/officeDocument/2006/relationships/hyperlink" Target="http://inspiringimpact.org/measuringup/" TargetMode="External"/><Relationship Id="rId4" Type="http://schemas.openxmlformats.org/officeDocument/2006/relationships/hyperlink" Target="http://www.justact.org.uk/2014/11/05/how-do-you-show-youre-making-a-difference/http:/www.justact.org.uk/2014/11/05/how-do-you-show-youre-making-a-difference/" TargetMode="External"/><Relationship Id="rId9" Type="http://schemas.openxmlformats.org/officeDocument/2006/relationships/hyperlink" Target="https://www.jrf.org.uk/report/evaluating-community-projects-practical-guide"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mycommunity.org.uk/resources/cost-benefit-analysis-kit/"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ocialvalueuk.org/what-is-sroi/how-to-sroi-analysis" TargetMode="External"/><Relationship Id="rId4" Type="http://schemas.openxmlformats.org/officeDocument/2006/relationships/hyperlink" Target="http://socialvalueuk.org/publications/publications/doc_download/508-guidance-on-starting-out-on-sroi-2014"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4626429" cy="903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p:cNvSpPr/>
          <p:nvPr/>
        </p:nvSpPr>
        <p:spPr>
          <a:xfrm>
            <a:off x="4386942" y="9"/>
            <a:ext cx="7805057" cy="6857992"/>
          </a:xfrm>
          <a:prstGeom prst="rect">
            <a:avLst/>
          </a:prstGeom>
          <a:solidFill>
            <a:srgbClr val="AE309C"/>
          </a:solidFill>
          <a:ln>
            <a:solidFill>
              <a:srgbClr val="AE309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5"/>
          <p:cNvSpPr>
            <a:spLocks noGrp="1"/>
          </p:cNvSpPr>
          <p:nvPr>
            <p:ph type="title"/>
          </p:nvPr>
        </p:nvSpPr>
        <p:spPr>
          <a:xfrm>
            <a:off x="123469" y="1152396"/>
            <a:ext cx="4213371" cy="5696359"/>
          </a:xfrm>
        </p:spPr>
        <p:txBody>
          <a:bodyPr anchor="t">
            <a:normAutofit/>
          </a:bodyPr>
          <a:lstStyle/>
          <a:p>
            <a:r>
              <a:rPr lang="en-GB" sz="4400" dirty="0" smtClean="0"/>
              <a:t>What’s the impact?</a:t>
            </a:r>
            <a:endParaRPr lang="en-GB" sz="4400" dirty="0"/>
          </a:p>
        </p:txBody>
      </p:sp>
      <p:sp>
        <p:nvSpPr>
          <p:cNvPr id="7" name="Content Placeholder 6"/>
          <p:cNvSpPr>
            <a:spLocks noGrp="1"/>
          </p:cNvSpPr>
          <p:nvPr>
            <p:ph idx="1"/>
          </p:nvPr>
        </p:nvSpPr>
        <p:spPr>
          <a:xfrm>
            <a:off x="4767949" y="1208303"/>
            <a:ext cx="6847115" cy="4946888"/>
          </a:xfrm>
        </p:spPr>
        <p:txBody>
          <a:bodyPr>
            <a:normAutofit/>
          </a:bodyPr>
          <a:lstStyle/>
          <a:p>
            <a:pPr marL="0" indent="0" algn="just">
              <a:lnSpc>
                <a:spcPct val="100000"/>
              </a:lnSpc>
              <a:spcAft>
                <a:spcPts val="600"/>
              </a:spcAft>
              <a:buNone/>
            </a:pPr>
            <a:r>
              <a:rPr lang="en-GB" sz="1800" b="1" dirty="0" smtClean="0">
                <a:solidFill>
                  <a:schemeClr val="bg1"/>
                </a:solidFill>
              </a:rPr>
              <a:t>Read this if you want to learn:</a:t>
            </a:r>
          </a:p>
          <a:p>
            <a:pPr marL="342900" indent="-342900" algn="just">
              <a:lnSpc>
                <a:spcPct val="100000"/>
              </a:lnSpc>
              <a:spcAft>
                <a:spcPts val="600"/>
              </a:spcAft>
              <a:buFont typeface="+mj-lt"/>
              <a:buAutoNum type="arabicPeriod"/>
            </a:pPr>
            <a:r>
              <a:rPr lang="en-GB" sz="1800" b="1" dirty="0" smtClean="0">
                <a:solidFill>
                  <a:schemeClr val="bg1"/>
                </a:solidFill>
              </a:rPr>
              <a:t>What do we mean by impact?</a:t>
            </a:r>
          </a:p>
          <a:p>
            <a:pPr marL="342900" indent="-342900" algn="just">
              <a:lnSpc>
                <a:spcPct val="100000"/>
              </a:lnSpc>
              <a:spcAft>
                <a:spcPts val="600"/>
              </a:spcAft>
              <a:buFont typeface="+mj-lt"/>
              <a:buAutoNum type="arabicPeriod"/>
            </a:pPr>
            <a:r>
              <a:rPr lang="en-GB" sz="1800" b="1" dirty="0" smtClean="0">
                <a:solidFill>
                  <a:schemeClr val="bg1"/>
                </a:solidFill>
              </a:rPr>
              <a:t>Why it is important to show impact?</a:t>
            </a:r>
          </a:p>
          <a:p>
            <a:pPr marL="342900" indent="-342900" algn="just">
              <a:lnSpc>
                <a:spcPct val="100000"/>
              </a:lnSpc>
              <a:spcAft>
                <a:spcPts val="600"/>
              </a:spcAft>
              <a:buFont typeface="+mj-lt"/>
              <a:buAutoNum type="arabicPeriod"/>
            </a:pPr>
            <a:r>
              <a:rPr lang="en-GB" sz="1800" b="1" dirty="0" smtClean="0">
                <a:solidFill>
                  <a:schemeClr val="bg1"/>
                </a:solidFill>
              </a:rPr>
              <a:t>How to measure the changes you want to see</a:t>
            </a:r>
          </a:p>
          <a:p>
            <a:pPr marL="342900" indent="-342900" algn="just">
              <a:lnSpc>
                <a:spcPct val="100000"/>
              </a:lnSpc>
              <a:spcAft>
                <a:spcPts val="600"/>
              </a:spcAft>
              <a:buFont typeface="+mj-lt"/>
              <a:buAutoNum type="arabicPeriod"/>
            </a:pPr>
            <a:r>
              <a:rPr lang="en-GB" sz="1800" b="1" dirty="0" smtClean="0">
                <a:solidFill>
                  <a:schemeClr val="bg1"/>
                </a:solidFill>
              </a:rPr>
              <a:t>The 4 steps you can work through:</a:t>
            </a:r>
          </a:p>
          <a:p>
            <a:pPr marL="800100" lvl="1" indent="-342900" algn="just">
              <a:lnSpc>
                <a:spcPct val="100000"/>
              </a:lnSpc>
              <a:spcAft>
                <a:spcPts val="600"/>
              </a:spcAft>
              <a:buFont typeface="+mj-lt"/>
              <a:buAutoNum type="alphaLcPeriod"/>
            </a:pPr>
            <a:r>
              <a:rPr lang="en-GB" sz="1800" b="1" dirty="0" smtClean="0">
                <a:solidFill>
                  <a:schemeClr val="bg1"/>
                </a:solidFill>
              </a:rPr>
              <a:t>Planning</a:t>
            </a:r>
          </a:p>
          <a:p>
            <a:pPr marL="800100" lvl="1" indent="-342900" algn="just">
              <a:lnSpc>
                <a:spcPct val="100000"/>
              </a:lnSpc>
              <a:spcAft>
                <a:spcPts val="600"/>
              </a:spcAft>
              <a:buFont typeface="+mj-lt"/>
              <a:buAutoNum type="alphaLcPeriod"/>
            </a:pPr>
            <a:r>
              <a:rPr lang="en-GB" sz="1800" b="1" dirty="0">
                <a:solidFill>
                  <a:schemeClr val="bg1"/>
                </a:solidFill>
              </a:rPr>
              <a:t>C</a:t>
            </a:r>
            <a:r>
              <a:rPr lang="en-GB" sz="1800" b="1" dirty="0" smtClean="0">
                <a:solidFill>
                  <a:schemeClr val="bg1"/>
                </a:solidFill>
              </a:rPr>
              <a:t>ollecting your data</a:t>
            </a:r>
          </a:p>
          <a:p>
            <a:pPr marL="800100" lvl="1" indent="-342900" algn="just">
              <a:lnSpc>
                <a:spcPct val="100000"/>
              </a:lnSpc>
              <a:spcAft>
                <a:spcPts val="600"/>
              </a:spcAft>
              <a:buFont typeface="+mj-lt"/>
              <a:buAutoNum type="alphaLcPeriod"/>
            </a:pPr>
            <a:r>
              <a:rPr lang="en-GB" sz="1800" b="1" dirty="0" smtClean="0">
                <a:solidFill>
                  <a:schemeClr val="bg1"/>
                </a:solidFill>
              </a:rPr>
              <a:t>Analysing it</a:t>
            </a:r>
          </a:p>
          <a:p>
            <a:pPr marL="800100" lvl="1" indent="-342900" algn="just">
              <a:lnSpc>
                <a:spcPct val="100000"/>
              </a:lnSpc>
              <a:spcAft>
                <a:spcPts val="600"/>
              </a:spcAft>
              <a:buFont typeface="+mj-lt"/>
              <a:buAutoNum type="alphaLcPeriod"/>
            </a:pPr>
            <a:r>
              <a:rPr lang="en-GB" sz="1800" b="1" dirty="0" smtClean="0">
                <a:solidFill>
                  <a:schemeClr val="bg1"/>
                </a:solidFill>
              </a:rPr>
              <a:t>Using it</a:t>
            </a:r>
          </a:p>
          <a:p>
            <a:pPr marL="800100" lvl="1" indent="-342900">
              <a:lnSpc>
                <a:spcPct val="100000"/>
              </a:lnSpc>
              <a:spcAft>
                <a:spcPts val="600"/>
              </a:spcAft>
              <a:buFont typeface="+mj-lt"/>
              <a:buAutoNum type="alphaLcPeriod"/>
            </a:pPr>
            <a:endParaRPr lang="en-GB" sz="1400" b="1" dirty="0" smtClean="0">
              <a:solidFill>
                <a:schemeClr val="bg1"/>
              </a:solidFill>
            </a:endParaRPr>
          </a:p>
        </p:txBody>
      </p:sp>
      <p:pic>
        <p:nvPicPr>
          <p:cNvPr id="9" name="Picture 8"/>
          <p:cNvPicPr/>
          <p:nvPr/>
        </p:nvPicPr>
        <p:blipFill>
          <a:blip r:embed="rId3">
            <a:extLst>
              <a:ext uri="{BEBA8EAE-BF5A-486C-A8C5-ECC9F3942E4B}">
                <a14:imgProps xmlns:a14="http://schemas.microsoft.com/office/drawing/2010/main">
                  <a14:imgLayer r:embed="rId4">
                    <a14:imgEffect>
                      <a14:sharpenSoften amount="-50000"/>
                    </a14:imgEffect>
                    <a14:imgEffect>
                      <a14:colorTemperature colorTemp="11200"/>
                    </a14:imgEffect>
                    <a14:imgEffect>
                      <a14:saturation sat="0"/>
                    </a14:imgEffect>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10393718" y="4926110"/>
            <a:ext cx="1663200" cy="1807200"/>
          </a:xfrm>
          <a:prstGeom prst="rect">
            <a:avLst/>
          </a:prstGeom>
        </p:spPr>
      </p:pic>
    </p:spTree>
    <p:extLst>
      <p:ext uri="{BB962C8B-B14F-4D97-AF65-F5344CB8AC3E}">
        <p14:creationId xmlns:p14="http://schemas.microsoft.com/office/powerpoint/2010/main" val="3846306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500"/>
                                        <p:tgtEl>
                                          <p:spTgt spid="7">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500"/>
                                        <p:tgtEl>
                                          <p:spTgt spid="7">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7">
                                            <p:txEl>
                                              <p:pRg st="3" end="3"/>
                                            </p:txEl>
                                          </p:spTgt>
                                        </p:tgtEl>
                                        <p:attrNameLst>
                                          <p:attrName>style.visibility</p:attrName>
                                        </p:attrNameLst>
                                      </p:cBhvr>
                                      <p:to>
                                        <p:strVal val="visible"/>
                                      </p:to>
                                    </p:set>
                                    <p:animEffect transition="in" filter="fade">
                                      <p:cBhvr>
                                        <p:cTn id="13" dur="500"/>
                                        <p:tgtEl>
                                          <p:spTgt spid="7">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7">
                                            <p:txEl>
                                              <p:pRg st="4" end="4"/>
                                            </p:txEl>
                                          </p:spTgt>
                                        </p:tgtEl>
                                        <p:attrNameLst>
                                          <p:attrName>style.visibility</p:attrName>
                                        </p:attrNameLst>
                                      </p:cBhvr>
                                      <p:to>
                                        <p:strVal val="visible"/>
                                      </p:to>
                                    </p:set>
                                    <p:animEffect transition="in" filter="fade">
                                      <p:cBhvr>
                                        <p:cTn id="16" dur="500"/>
                                        <p:tgtEl>
                                          <p:spTgt spid="7">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animEffect transition="in" filter="fade">
                                      <p:cBhvr>
                                        <p:cTn id="19" dur="500"/>
                                        <p:tgtEl>
                                          <p:spTgt spid="7">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500"/>
                                        <p:tgtEl>
                                          <p:spTgt spid="7">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7">
                                            <p:txEl>
                                              <p:pRg st="7" end="7"/>
                                            </p:txEl>
                                          </p:spTgt>
                                        </p:tgtEl>
                                        <p:attrNameLst>
                                          <p:attrName>style.visibility</p:attrName>
                                        </p:attrNameLst>
                                      </p:cBhvr>
                                      <p:to>
                                        <p:strVal val="visible"/>
                                      </p:to>
                                    </p:set>
                                    <p:animEffect transition="in" filter="fade">
                                      <p:cBhvr>
                                        <p:cTn id="25" dur="500"/>
                                        <p:tgtEl>
                                          <p:spTgt spid="7">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7">
                                            <p:txEl>
                                              <p:pRg st="8" end="8"/>
                                            </p:txEl>
                                          </p:spTgt>
                                        </p:tgtEl>
                                        <p:attrNameLst>
                                          <p:attrName>style.visibility</p:attrName>
                                        </p:attrNameLst>
                                      </p:cBhvr>
                                      <p:to>
                                        <p:strVal val="visible"/>
                                      </p:to>
                                    </p:set>
                                    <p:animEffect transition="in" filter="fade">
                                      <p:cBhvr>
                                        <p:cTn id="28"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a:t>What </a:t>
            </a:r>
            <a:r>
              <a:rPr lang="en-GB" sz="3600" dirty="0" smtClean="0"/>
              <a:t>do we </a:t>
            </a:r>
            <a:r>
              <a:rPr lang="en-GB" sz="3600" dirty="0"/>
              <a:t>mean by impact</a:t>
            </a:r>
            <a:r>
              <a:rPr lang="en-GB" sz="3600" dirty="0" smtClean="0"/>
              <a:t>?</a:t>
            </a:r>
            <a:endParaRPr lang="en-GB" sz="3600" dirty="0"/>
          </a:p>
        </p:txBody>
      </p:sp>
      <p:sp>
        <p:nvSpPr>
          <p:cNvPr id="3" name="Content Placeholder 6"/>
          <p:cNvSpPr>
            <a:spLocks noGrp="1"/>
          </p:cNvSpPr>
          <p:nvPr>
            <p:ph idx="1"/>
          </p:nvPr>
        </p:nvSpPr>
        <p:spPr>
          <a:xfrm>
            <a:off x="901701" y="2070099"/>
            <a:ext cx="10192664" cy="3934505"/>
          </a:xfrm>
        </p:spPr>
        <p:txBody>
          <a:bodyPr>
            <a:normAutofit/>
          </a:bodyPr>
          <a:lstStyle/>
          <a:p>
            <a:pPr marL="0" indent="0" algn="just">
              <a:lnSpc>
                <a:spcPct val="100000"/>
              </a:lnSpc>
              <a:spcAft>
                <a:spcPts val="600"/>
              </a:spcAft>
              <a:buNone/>
            </a:pPr>
            <a:r>
              <a:rPr lang="en-GB" sz="1800" dirty="0" smtClean="0"/>
              <a:t>The word impact can be replaced with words like ‘change’, ‘effect’, ‘outcome’, ‘benefit’ and ‘result’, but they all largely mean the same thing. </a:t>
            </a:r>
          </a:p>
          <a:p>
            <a:pPr marL="0" indent="0" algn="just">
              <a:lnSpc>
                <a:spcPct val="100000"/>
              </a:lnSpc>
              <a:spcAft>
                <a:spcPts val="600"/>
              </a:spcAft>
              <a:buNone/>
            </a:pPr>
            <a:r>
              <a:rPr lang="en-GB" sz="1800" dirty="0" smtClean="0"/>
              <a:t>You’ll hear </a:t>
            </a:r>
            <a:r>
              <a:rPr lang="en-GB" sz="1800" dirty="0"/>
              <a:t>people talking about </a:t>
            </a:r>
            <a:r>
              <a:rPr lang="en-GB" sz="1800" dirty="0" smtClean="0"/>
              <a:t>demonstrating and measuring impact, which means </a:t>
            </a:r>
            <a:r>
              <a:rPr lang="en-GB" sz="1800" dirty="0"/>
              <a:t>taking a step back and thinking about the difference you make through the work you do and collecting data to show this. </a:t>
            </a:r>
          </a:p>
          <a:p>
            <a:pPr marL="0" indent="0" algn="just">
              <a:lnSpc>
                <a:spcPct val="100000"/>
              </a:lnSpc>
              <a:buNone/>
            </a:pPr>
            <a:r>
              <a:rPr lang="en-GB" sz="1800" dirty="0"/>
              <a:t>Your impact may be the difference that you make to those who directly use your service, to those in the local community more generally, or to wider society. The impact you highlight can be wide ranging and can affect many aspects of people’s lives.</a:t>
            </a:r>
          </a:p>
          <a:p>
            <a:pPr marL="0" indent="0" algn="just">
              <a:lnSpc>
                <a:spcPct val="100000"/>
              </a:lnSpc>
              <a:buNone/>
            </a:pPr>
            <a:r>
              <a:rPr lang="en-GB" sz="1800" dirty="0"/>
              <a:t>If someone asked you right now </a:t>
            </a:r>
            <a:r>
              <a:rPr lang="en-GB" sz="1800" dirty="0" smtClean="0"/>
              <a:t>“What </a:t>
            </a:r>
            <a:r>
              <a:rPr lang="en-GB" sz="1800" dirty="0"/>
              <a:t>does your project </a:t>
            </a:r>
            <a:r>
              <a:rPr lang="en-GB" sz="1800" dirty="0" smtClean="0"/>
              <a:t>achieve?”, </a:t>
            </a:r>
            <a:r>
              <a:rPr lang="en-GB" sz="1800" dirty="0"/>
              <a:t>what would you say to them? </a:t>
            </a:r>
            <a:r>
              <a:rPr lang="en-GB" sz="1800" dirty="0" smtClean="0"/>
              <a:t>How </a:t>
            </a:r>
            <a:r>
              <a:rPr lang="en-GB" sz="1800" dirty="0"/>
              <a:t>do you know how it’s going, what works well and what doesn’t</a:t>
            </a:r>
            <a:r>
              <a:rPr lang="en-GB" sz="1800" dirty="0" smtClean="0"/>
              <a:t>?</a:t>
            </a:r>
            <a:endParaRPr lang="en-GB" sz="1800" dirty="0"/>
          </a:p>
        </p:txBody>
      </p:sp>
      <p:pic>
        <p:nvPicPr>
          <p:cNvPr id="4" name="Picture 3"/>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sharpenSoften amount="-50000"/>
                    </a14:imgEffect>
                    <a14:imgEffect>
                      <a14:colorTemperature colorTemp="112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314710" y="4862163"/>
            <a:ext cx="1663003" cy="1806619"/>
          </a:xfrm>
          <a:prstGeom prst="rect">
            <a:avLst/>
          </a:prstGeom>
        </p:spPr>
      </p:pic>
    </p:spTree>
    <p:extLst>
      <p:ext uri="{BB962C8B-B14F-4D97-AF65-F5344CB8AC3E}">
        <p14:creationId xmlns:p14="http://schemas.microsoft.com/office/powerpoint/2010/main" val="231044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Why is it important to show impact?</a:t>
            </a:r>
            <a:endParaRPr lang="en-GB" sz="3600" dirty="0"/>
          </a:p>
        </p:txBody>
      </p:sp>
      <p:sp>
        <p:nvSpPr>
          <p:cNvPr id="3" name="Content Placeholder 6"/>
          <p:cNvSpPr>
            <a:spLocks noGrp="1"/>
          </p:cNvSpPr>
          <p:nvPr>
            <p:ph idx="1"/>
          </p:nvPr>
        </p:nvSpPr>
        <p:spPr>
          <a:xfrm>
            <a:off x="901701" y="2070099"/>
            <a:ext cx="10192664" cy="3934505"/>
          </a:xfrm>
        </p:spPr>
        <p:txBody>
          <a:bodyPr>
            <a:normAutofit/>
          </a:bodyPr>
          <a:lstStyle/>
          <a:p>
            <a:pPr marL="0" indent="0">
              <a:lnSpc>
                <a:spcPct val="100000"/>
              </a:lnSpc>
              <a:spcAft>
                <a:spcPts val="600"/>
              </a:spcAft>
              <a:buNone/>
            </a:pPr>
            <a:r>
              <a:rPr lang="en-GB" sz="1800" dirty="0"/>
              <a:t>C</a:t>
            </a:r>
            <a:r>
              <a:rPr lang="en-GB" sz="1800" dirty="0" smtClean="0"/>
              <a:t>ollecting data on the difference your project is making has many benefits:</a:t>
            </a:r>
          </a:p>
          <a:p>
            <a:pPr lvl="0">
              <a:buClr>
                <a:srgbClr val="AF3794"/>
              </a:buClr>
            </a:pPr>
            <a:r>
              <a:rPr lang="en-GB" sz="1800" dirty="0" smtClean="0"/>
              <a:t>Helps </a:t>
            </a:r>
            <a:r>
              <a:rPr lang="en-GB" sz="1800" dirty="0"/>
              <a:t>you think through </a:t>
            </a:r>
            <a:r>
              <a:rPr lang="en-GB" sz="1800" dirty="0" smtClean="0"/>
              <a:t>the problem you’re tackling</a:t>
            </a:r>
            <a:endParaRPr lang="en-GB" sz="1800" dirty="0"/>
          </a:p>
          <a:p>
            <a:pPr lvl="0">
              <a:buClr>
                <a:srgbClr val="AF3794"/>
              </a:buClr>
            </a:pPr>
            <a:r>
              <a:rPr lang="en-GB" sz="1800" dirty="0"/>
              <a:t>S</a:t>
            </a:r>
            <a:r>
              <a:rPr lang="en-GB" sz="1800" dirty="0" smtClean="0"/>
              <a:t>ee </a:t>
            </a:r>
            <a:r>
              <a:rPr lang="en-GB" sz="1800" dirty="0"/>
              <a:t>how you are doing and how you can improve </a:t>
            </a:r>
          </a:p>
          <a:p>
            <a:pPr lvl="0">
              <a:buClr>
                <a:srgbClr val="AF3794"/>
              </a:buClr>
            </a:pPr>
            <a:r>
              <a:rPr lang="en-GB" sz="1800" dirty="0" smtClean="0"/>
              <a:t>Helps plan what you are going to do next </a:t>
            </a:r>
          </a:p>
          <a:p>
            <a:pPr lvl="0">
              <a:buClr>
                <a:srgbClr val="AF3794"/>
              </a:buClr>
            </a:pPr>
            <a:r>
              <a:rPr lang="en-GB" sz="1800" dirty="0"/>
              <a:t>T</a:t>
            </a:r>
            <a:r>
              <a:rPr lang="en-GB" sz="1800" dirty="0" smtClean="0"/>
              <a:t>ell </a:t>
            </a:r>
            <a:r>
              <a:rPr lang="en-GB" sz="1800" dirty="0"/>
              <a:t>your story and inspire others </a:t>
            </a:r>
            <a:endParaRPr lang="en-GB" sz="1800" dirty="0" smtClean="0"/>
          </a:p>
          <a:p>
            <a:pPr lvl="0">
              <a:buClr>
                <a:srgbClr val="AF3794"/>
              </a:buClr>
            </a:pPr>
            <a:r>
              <a:rPr lang="en-GB" sz="1800" dirty="0" smtClean="0"/>
              <a:t>Attracts </a:t>
            </a:r>
            <a:r>
              <a:rPr lang="en-GB" sz="1800" dirty="0"/>
              <a:t>further funding and investment</a:t>
            </a:r>
          </a:p>
          <a:p>
            <a:pPr lvl="0">
              <a:buClr>
                <a:srgbClr val="AF3794"/>
              </a:buClr>
            </a:pPr>
            <a:r>
              <a:rPr lang="en-GB" sz="1800" dirty="0" smtClean="0"/>
              <a:t>Raises </a:t>
            </a:r>
            <a:r>
              <a:rPr lang="en-GB" sz="1800" dirty="0"/>
              <a:t>awareness in the local </a:t>
            </a:r>
            <a:r>
              <a:rPr lang="en-GB" sz="1800" dirty="0" smtClean="0"/>
              <a:t>community</a:t>
            </a:r>
            <a:endParaRPr lang="en-GB" sz="1800" dirty="0"/>
          </a:p>
          <a:p>
            <a:pPr marL="0" indent="0">
              <a:lnSpc>
                <a:spcPct val="100000"/>
              </a:lnSpc>
              <a:spcAft>
                <a:spcPts val="600"/>
              </a:spcAft>
              <a:buNone/>
            </a:pPr>
            <a:endParaRPr lang="en-GB" sz="1800" dirty="0" smtClean="0"/>
          </a:p>
        </p:txBody>
      </p:sp>
      <p:pic>
        <p:nvPicPr>
          <p:cNvPr id="4" name="Picture 3"/>
          <p:cNvPicPr/>
          <p:nvPr/>
        </p:nvPicPr>
        <p:blipFill>
          <a:blip r:embed="rId3">
            <a:duotone>
              <a:prstClr val="black"/>
              <a:schemeClr val="accent3">
                <a:tint val="45000"/>
                <a:satMod val="400000"/>
              </a:schemeClr>
            </a:duotone>
            <a:extLst>
              <a:ext uri="{BEBA8EAE-BF5A-486C-A8C5-ECC9F3942E4B}">
                <a14:imgProps xmlns:a14="http://schemas.microsoft.com/office/drawing/2010/main">
                  <a14:imgLayer r:embed="rId4">
                    <a14:imgEffect>
                      <a14:sharpenSoften amount="-50000"/>
                    </a14:imgEffect>
                    <a14:imgEffect>
                      <a14:colorTemperature colorTemp="11200"/>
                    </a14:imgEffect>
                    <a14:imgEffect>
                      <a14:saturation sat="0"/>
                    </a14:imgEffect>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10210800" y="4747862"/>
            <a:ext cx="1663003" cy="1806619"/>
          </a:xfrm>
          <a:prstGeom prst="rect">
            <a:avLst/>
          </a:prstGeom>
        </p:spPr>
      </p:pic>
    </p:spTree>
    <p:extLst>
      <p:ext uri="{BB962C8B-B14F-4D97-AF65-F5344CB8AC3E}">
        <p14:creationId xmlns:p14="http://schemas.microsoft.com/office/powerpoint/2010/main" val="3606532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620688"/>
            <a:ext cx="10709755" cy="1325563"/>
          </a:xfrm>
        </p:spPr>
        <p:txBody>
          <a:bodyPr>
            <a:normAutofit/>
          </a:bodyPr>
          <a:lstStyle/>
          <a:p>
            <a:pPr algn="ctr"/>
            <a:r>
              <a:rPr lang="en-GB" sz="3600" dirty="0" smtClean="0"/>
              <a:t>How can we show the impact?</a:t>
            </a:r>
            <a:endParaRPr lang="en-GB" sz="3600" dirty="0"/>
          </a:p>
        </p:txBody>
      </p:sp>
      <p:sp>
        <p:nvSpPr>
          <p:cNvPr id="3" name="Content Placeholder 6"/>
          <p:cNvSpPr>
            <a:spLocks noGrp="1"/>
          </p:cNvSpPr>
          <p:nvPr>
            <p:ph idx="1"/>
          </p:nvPr>
        </p:nvSpPr>
        <p:spPr>
          <a:xfrm>
            <a:off x="911424" y="1700808"/>
            <a:ext cx="10192664" cy="4095205"/>
          </a:xfrm>
        </p:spPr>
        <p:txBody>
          <a:bodyPr>
            <a:noAutofit/>
          </a:bodyPr>
          <a:lstStyle/>
          <a:p>
            <a:pPr marL="0" indent="0">
              <a:lnSpc>
                <a:spcPct val="110000"/>
              </a:lnSpc>
              <a:spcAft>
                <a:spcPts val="600"/>
              </a:spcAft>
              <a:buNone/>
            </a:pPr>
            <a:r>
              <a:rPr lang="en-GB" sz="1600" dirty="0" smtClean="0"/>
              <a:t>To explore how you’re doing, what’s going well and what could be improved, it’s useful to start by asking a few questions:</a:t>
            </a:r>
          </a:p>
          <a:p>
            <a:pPr algn="just">
              <a:lnSpc>
                <a:spcPct val="110000"/>
              </a:lnSpc>
              <a:buClr>
                <a:srgbClr val="AF3794"/>
              </a:buClr>
            </a:pPr>
            <a:r>
              <a:rPr lang="en-US" sz="1600" dirty="0"/>
              <a:t>What </a:t>
            </a:r>
            <a:r>
              <a:rPr lang="en-US" sz="1600" dirty="0" smtClean="0"/>
              <a:t>need is your </a:t>
            </a:r>
            <a:r>
              <a:rPr lang="en-US" sz="1600" dirty="0"/>
              <a:t>project </a:t>
            </a:r>
            <a:r>
              <a:rPr lang="en-US" sz="1600" dirty="0" smtClean="0"/>
              <a:t>meeting? </a:t>
            </a:r>
            <a:r>
              <a:rPr lang="en-US" sz="1200" i="1" dirty="0" smtClean="0"/>
              <a:t>For example, some young people have nothing to do in the evening on the estate so we are running street football and street cricket sessions for them</a:t>
            </a:r>
            <a:endParaRPr lang="en-US" sz="1200" dirty="0" smtClean="0"/>
          </a:p>
          <a:p>
            <a:pPr lvl="0" algn="just">
              <a:lnSpc>
                <a:spcPct val="110000"/>
              </a:lnSpc>
              <a:buClr>
                <a:srgbClr val="AF3794"/>
              </a:buClr>
            </a:pPr>
            <a:r>
              <a:rPr lang="en-GB" sz="1600" dirty="0"/>
              <a:t>What's the problem </a:t>
            </a:r>
            <a:r>
              <a:rPr lang="en-GB" sz="1600" dirty="0" smtClean="0"/>
              <a:t>you’re </a:t>
            </a:r>
            <a:r>
              <a:rPr lang="en-GB" sz="1600" dirty="0"/>
              <a:t>trying to tackle</a:t>
            </a:r>
            <a:r>
              <a:rPr lang="en-GB" sz="1600" dirty="0" smtClean="0"/>
              <a:t>? </a:t>
            </a:r>
            <a:r>
              <a:rPr lang="en-GB" sz="1200" i="1" dirty="0" smtClean="0"/>
              <a:t>Because some young people have nothing to do, they are littering, breaking windows, fighting and getting into trouble</a:t>
            </a:r>
            <a:endParaRPr lang="en-GB" sz="1200" dirty="0" smtClean="0"/>
          </a:p>
          <a:p>
            <a:pPr algn="just">
              <a:lnSpc>
                <a:spcPct val="110000"/>
              </a:lnSpc>
              <a:buClr>
                <a:srgbClr val="AF3794"/>
              </a:buClr>
            </a:pPr>
            <a:r>
              <a:rPr lang="en-US" sz="1600" dirty="0"/>
              <a:t>Who benefits from what </a:t>
            </a:r>
            <a:r>
              <a:rPr lang="en-US" sz="1600" dirty="0" smtClean="0"/>
              <a:t>you’re </a:t>
            </a:r>
            <a:r>
              <a:rPr lang="en-US" sz="1600" dirty="0"/>
              <a:t>doing</a:t>
            </a:r>
            <a:r>
              <a:rPr lang="en-US" sz="1600" dirty="0" smtClean="0"/>
              <a:t>? </a:t>
            </a:r>
            <a:r>
              <a:rPr lang="en-US" sz="1200" i="1" dirty="0" smtClean="0"/>
              <a:t>Young people on the estate aged 12 – 19, parents, residents, local  businesses , sports clubs</a:t>
            </a:r>
            <a:endParaRPr lang="en-GB" sz="1200" dirty="0" smtClean="0"/>
          </a:p>
          <a:p>
            <a:pPr lvl="0" algn="just">
              <a:lnSpc>
                <a:spcPct val="110000"/>
              </a:lnSpc>
              <a:buClr>
                <a:srgbClr val="AF3794"/>
              </a:buClr>
            </a:pPr>
            <a:r>
              <a:rPr lang="en-US" sz="1600" dirty="0"/>
              <a:t>What do </a:t>
            </a:r>
            <a:r>
              <a:rPr lang="en-US" sz="1600" dirty="0" smtClean="0"/>
              <a:t>you </a:t>
            </a:r>
            <a:r>
              <a:rPr lang="en-US" sz="1600" dirty="0" smtClean="0">
                <a:solidFill>
                  <a:srgbClr val="FF0000"/>
                </a:solidFill>
              </a:rPr>
              <a:t>(and others) </a:t>
            </a:r>
            <a:r>
              <a:rPr lang="en-US" sz="1600" dirty="0"/>
              <a:t>do that </a:t>
            </a:r>
            <a:r>
              <a:rPr lang="en-US" sz="1600" dirty="0" smtClean="0"/>
              <a:t>makes </a:t>
            </a:r>
            <a:r>
              <a:rPr lang="en-US" sz="1600" dirty="0"/>
              <a:t>a </a:t>
            </a:r>
            <a:r>
              <a:rPr lang="en-US" sz="1600" dirty="0" smtClean="0"/>
              <a:t>real difference</a:t>
            </a:r>
            <a:r>
              <a:rPr lang="en-US" sz="2000" dirty="0" smtClean="0"/>
              <a:t>? </a:t>
            </a:r>
            <a:r>
              <a:rPr lang="en-US" sz="1200" i="1" dirty="0"/>
              <a:t>T</a:t>
            </a:r>
            <a:r>
              <a:rPr lang="en-US" sz="1200" i="1" dirty="0" smtClean="0"/>
              <a:t>he young people learn sports skills and we help them get along better with each other. We help them see that team work can be positive and that there are adults that care about them.</a:t>
            </a:r>
          </a:p>
          <a:p>
            <a:pPr lvl="0" algn="just">
              <a:lnSpc>
                <a:spcPct val="110000"/>
              </a:lnSpc>
              <a:buClr>
                <a:srgbClr val="AF3794"/>
              </a:buClr>
            </a:pPr>
            <a:r>
              <a:rPr lang="en-GB" sz="1600" dirty="0" smtClean="0"/>
              <a:t>What </a:t>
            </a:r>
            <a:r>
              <a:rPr lang="en-GB" sz="1600" dirty="0" smtClean="0">
                <a:solidFill>
                  <a:srgbClr val="FF0000"/>
                </a:solidFill>
              </a:rPr>
              <a:t>is your projects’ </a:t>
            </a:r>
            <a:r>
              <a:rPr lang="en-GB" sz="1600" dirty="0" smtClean="0"/>
              <a:t>specific </a:t>
            </a:r>
            <a:r>
              <a:rPr lang="en-GB" sz="1600" dirty="0"/>
              <a:t>goals? </a:t>
            </a:r>
            <a:r>
              <a:rPr lang="en-GB" sz="1200" i="1" dirty="0" smtClean="0"/>
              <a:t>We want young people to feel better about themselves, </a:t>
            </a:r>
            <a:r>
              <a:rPr lang="en-GB" sz="1200" i="1" dirty="0"/>
              <a:t>g</a:t>
            </a:r>
            <a:r>
              <a:rPr lang="en-GB" sz="1200" i="1" dirty="0" smtClean="0"/>
              <a:t>row in confidence and wanting to explore their future options.</a:t>
            </a:r>
          </a:p>
          <a:p>
            <a:pPr algn="just">
              <a:lnSpc>
                <a:spcPct val="110000"/>
              </a:lnSpc>
              <a:buClr>
                <a:srgbClr val="AF3794"/>
              </a:buClr>
            </a:pPr>
            <a:r>
              <a:rPr lang="en-GB" sz="1600" dirty="0" smtClean="0"/>
              <a:t>How will you </a:t>
            </a:r>
            <a:r>
              <a:rPr lang="en-GB" sz="1600" dirty="0"/>
              <a:t>know if </a:t>
            </a:r>
            <a:r>
              <a:rPr lang="en-GB" sz="1600" dirty="0" smtClean="0"/>
              <a:t>you’ve </a:t>
            </a:r>
            <a:r>
              <a:rPr lang="en-GB" sz="1600" dirty="0"/>
              <a:t>achieved them</a:t>
            </a:r>
            <a:r>
              <a:rPr lang="en-GB" sz="1600" dirty="0" smtClean="0"/>
              <a:t>? </a:t>
            </a:r>
            <a:r>
              <a:rPr lang="en-GB" sz="1200" i="1" dirty="0" smtClean="0"/>
              <a:t>More young people asking us about coaching qualifications and wanting more information about sports or educational qualifications, more confidence, fewer reports of </a:t>
            </a:r>
            <a:r>
              <a:rPr lang="en-GB" sz="1200" i="1" dirty="0"/>
              <a:t>a</a:t>
            </a:r>
            <a:r>
              <a:rPr lang="en-GB" sz="1200" i="1" dirty="0" smtClean="0"/>
              <a:t>nti-social behaviour (ASB) and other low level criminal activity on the estate.</a:t>
            </a:r>
            <a:endParaRPr lang="en-GB" sz="1200" dirty="0" smtClean="0"/>
          </a:p>
        </p:txBody>
      </p:sp>
    </p:spTree>
    <p:extLst>
      <p:ext uri="{BB962C8B-B14F-4D97-AF65-F5344CB8AC3E}">
        <p14:creationId xmlns:p14="http://schemas.microsoft.com/office/powerpoint/2010/main" val="1913436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How can we show the impact?</a:t>
            </a:r>
            <a:endParaRPr lang="en-GB" sz="3600" dirty="0"/>
          </a:p>
        </p:txBody>
      </p:sp>
      <p:sp>
        <p:nvSpPr>
          <p:cNvPr id="3" name="Content Placeholder 6"/>
          <p:cNvSpPr>
            <a:spLocks noGrp="1"/>
          </p:cNvSpPr>
          <p:nvPr>
            <p:ph idx="1"/>
          </p:nvPr>
        </p:nvSpPr>
        <p:spPr>
          <a:xfrm>
            <a:off x="901701" y="2070099"/>
            <a:ext cx="4678217" cy="3934505"/>
          </a:xfrm>
        </p:spPr>
        <p:txBody>
          <a:bodyPr>
            <a:normAutofit/>
          </a:bodyPr>
          <a:lstStyle/>
          <a:p>
            <a:pPr marL="0" indent="0" algn="just">
              <a:lnSpc>
                <a:spcPct val="100000"/>
              </a:lnSpc>
              <a:spcAft>
                <a:spcPts val="600"/>
              </a:spcAft>
              <a:buNone/>
            </a:pPr>
            <a:r>
              <a:rPr lang="en-GB" sz="1800" dirty="0" smtClean="0"/>
              <a:t>It’s useful to break down the whole process into 4 steps:</a:t>
            </a:r>
          </a:p>
          <a:p>
            <a:pPr marL="342900" indent="-342900" algn="just">
              <a:lnSpc>
                <a:spcPct val="100000"/>
              </a:lnSpc>
              <a:spcAft>
                <a:spcPts val="600"/>
              </a:spcAft>
              <a:buFont typeface="+mj-lt"/>
              <a:buAutoNum type="arabicPeriod"/>
            </a:pPr>
            <a:r>
              <a:rPr lang="en-GB" sz="1800" b="1" dirty="0" smtClean="0"/>
              <a:t>Planning it</a:t>
            </a:r>
            <a:r>
              <a:rPr lang="en-GB" sz="1800" dirty="0" smtClean="0"/>
              <a:t>: what will success look like, what do you need to measure to see how you’re doing</a:t>
            </a:r>
          </a:p>
          <a:p>
            <a:pPr marL="342900" indent="-342900" algn="just">
              <a:lnSpc>
                <a:spcPct val="100000"/>
              </a:lnSpc>
              <a:spcAft>
                <a:spcPts val="600"/>
              </a:spcAft>
              <a:buFont typeface="+mj-lt"/>
              <a:buAutoNum type="arabicPeriod"/>
            </a:pPr>
            <a:r>
              <a:rPr lang="en-GB" sz="1800" b="1" dirty="0" smtClean="0"/>
              <a:t>Doing it: </a:t>
            </a:r>
            <a:r>
              <a:rPr lang="en-GB" sz="1800" dirty="0" smtClean="0"/>
              <a:t>gathering the evidence you need </a:t>
            </a:r>
          </a:p>
          <a:p>
            <a:pPr marL="342900" indent="-342900" algn="just">
              <a:lnSpc>
                <a:spcPct val="100000"/>
              </a:lnSpc>
              <a:spcAft>
                <a:spcPts val="600"/>
              </a:spcAft>
              <a:buFont typeface="+mj-lt"/>
              <a:buAutoNum type="arabicPeriod"/>
            </a:pPr>
            <a:r>
              <a:rPr lang="en-GB" sz="1800" b="1" dirty="0" smtClean="0"/>
              <a:t>Analysing it: </a:t>
            </a:r>
            <a:r>
              <a:rPr lang="en-GB" sz="1800" dirty="0" smtClean="0"/>
              <a:t>what is the evidence telling you, assessing how you’re doing</a:t>
            </a:r>
          </a:p>
          <a:p>
            <a:pPr marL="342900" indent="-342900" algn="just">
              <a:lnSpc>
                <a:spcPct val="100000"/>
              </a:lnSpc>
              <a:spcAft>
                <a:spcPts val="600"/>
              </a:spcAft>
              <a:buFont typeface="+mj-lt"/>
              <a:buAutoNum type="arabicPeriod"/>
            </a:pPr>
            <a:r>
              <a:rPr lang="en-GB" sz="1800" b="1" dirty="0" smtClean="0"/>
              <a:t>Using it: </a:t>
            </a:r>
            <a:r>
              <a:rPr lang="en-GB" sz="1800" dirty="0"/>
              <a:t>to learn, to improve, to share and celebrate your successes</a:t>
            </a:r>
            <a:endParaRPr lang="en-GB" sz="1800" dirty="0" smtClean="0"/>
          </a:p>
        </p:txBody>
      </p:sp>
      <p:grpSp>
        <p:nvGrpSpPr>
          <p:cNvPr id="4" name="Group 3"/>
          <p:cNvGrpSpPr/>
          <p:nvPr/>
        </p:nvGrpSpPr>
        <p:grpSpPr>
          <a:xfrm>
            <a:off x="5663046" y="2015836"/>
            <a:ext cx="6213763" cy="4520045"/>
            <a:chOff x="5663046" y="2015836"/>
            <a:chExt cx="6213763" cy="4520045"/>
          </a:xfrm>
        </p:grpSpPr>
        <p:sp>
          <p:nvSpPr>
            <p:cNvPr id="8" name="Rectangle 7"/>
            <p:cNvSpPr/>
            <p:nvPr/>
          </p:nvSpPr>
          <p:spPr>
            <a:xfrm>
              <a:off x="5663046" y="2015836"/>
              <a:ext cx="6213763" cy="4520045"/>
            </a:xfrm>
            <a:prstGeom prst="rect">
              <a:avLst/>
            </a:prstGeom>
            <a:noFill/>
          </p:spPr>
        </p:sp>
        <p:sp>
          <p:nvSpPr>
            <p:cNvPr id="9" name="Freeform 8"/>
            <p:cNvSpPr/>
            <p:nvPr/>
          </p:nvSpPr>
          <p:spPr>
            <a:xfrm>
              <a:off x="9329562" y="2117272"/>
              <a:ext cx="1598951" cy="1598951"/>
            </a:xfrm>
            <a:custGeom>
              <a:avLst/>
              <a:gdLst>
                <a:gd name="connsiteX0" fmla="*/ 0 w 1598951"/>
                <a:gd name="connsiteY0" fmla="*/ 0 h 1598951"/>
                <a:gd name="connsiteX1" fmla="*/ 1598951 w 1598951"/>
                <a:gd name="connsiteY1" fmla="*/ 0 h 1598951"/>
                <a:gd name="connsiteX2" fmla="*/ 1598951 w 1598951"/>
                <a:gd name="connsiteY2" fmla="*/ 1598951 h 1598951"/>
                <a:gd name="connsiteX3" fmla="*/ 0 w 1598951"/>
                <a:gd name="connsiteY3" fmla="*/ 1598951 h 1598951"/>
                <a:gd name="connsiteX4" fmla="*/ 0 w 1598951"/>
                <a:gd name="connsiteY4" fmla="*/ 0 h 1598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951" h="1598951">
                  <a:moveTo>
                    <a:pt x="0" y="0"/>
                  </a:moveTo>
                  <a:lnTo>
                    <a:pt x="1598951" y="0"/>
                  </a:lnTo>
                  <a:lnTo>
                    <a:pt x="1598951" y="1598951"/>
                  </a:lnTo>
                  <a:lnTo>
                    <a:pt x="0" y="159895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GB" sz="2800" b="0" kern="1200" dirty="0" smtClean="0"/>
                <a:t>Planning it</a:t>
              </a:r>
              <a:endParaRPr lang="en-GB" sz="2800" b="0" kern="1200" dirty="0"/>
            </a:p>
          </p:txBody>
        </p:sp>
        <p:sp>
          <p:nvSpPr>
            <p:cNvPr id="10" name="Circular Arrow 9"/>
            <p:cNvSpPr/>
            <p:nvPr/>
          </p:nvSpPr>
          <p:spPr>
            <a:xfrm>
              <a:off x="6510076" y="2016007"/>
              <a:ext cx="4519701" cy="4519701"/>
            </a:xfrm>
            <a:prstGeom prst="circularArrow">
              <a:avLst>
                <a:gd name="adj1" fmla="val 6899"/>
                <a:gd name="adj2" fmla="val 465076"/>
                <a:gd name="adj3" fmla="val 550576"/>
                <a:gd name="adj4" fmla="val 20584348"/>
                <a:gd name="adj5" fmla="val 8048"/>
              </a:avLst>
            </a:prstGeom>
            <a:solidFill>
              <a:srgbClr val="AF379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1" name="Freeform 10"/>
            <p:cNvSpPr/>
            <p:nvPr/>
          </p:nvSpPr>
          <p:spPr>
            <a:xfrm>
              <a:off x="9329562" y="4835493"/>
              <a:ext cx="1598951" cy="1598951"/>
            </a:xfrm>
            <a:custGeom>
              <a:avLst/>
              <a:gdLst>
                <a:gd name="connsiteX0" fmla="*/ 0 w 1598951"/>
                <a:gd name="connsiteY0" fmla="*/ 0 h 1598951"/>
                <a:gd name="connsiteX1" fmla="*/ 1598951 w 1598951"/>
                <a:gd name="connsiteY1" fmla="*/ 0 h 1598951"/>
                <a:gd name="connsiteX2" fmla="*/ 1598951 w 1598951"/>
                <a:gd name="connsiteY2" fmla="*/ 1598951 h 1598951"/>
                <a:gd name="connsiteX3" fmla="*/ 0 w 1598951"/>
                <a:gd name="connsiteY3" fmla="*/ 1598951 h 1598951"/>
                <a:gd name="connsiteX4" fmla="*/ 0 w 1598951"/>
                <a:gd name="connsiteY4" fmla="*/ 0 h 1598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951" h="1598951">
                  <a:moveTo>
                    <a:pt x="0" y="0"/>
                  </a:moveTo>
                  <a:lnTo>
                    <a:pt x="1598951" y="0"/>
                  </a:lnTo>
                  <a:lnTo>
                    <a:pt x="1598951" y="1598951"/>
                  </a:lnTo>
                  <a:lnTo>
                    <a:pt x="0" y="159895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GB" sz="2800" b="0" kern="1200" dirty="0" smtClean="0"/>
                <a:t>Doing it</a:t>
              </a:r>
              <a:endParaRPr lang="en-GB" sz="2800" b="0" kern="1200" dirty="0"/>
            </a:p>
          </p:txBody>
        </p:sp>
        <p:sp>
          <p:nvSpPr>
            <p:cNvPr id="12" name="Circular Arrow 11"/>
            <p:cNvSpPr/>
            <p:nvPr/>
          </p:nvSpPr>
          <p:spPr>
            <a:xfrm>
              <a:off x="6510076" y="2016007"/>
              <a:ext cx="4519701" cy="4519701"/>
            </a:xfrm>
            <a:prstGeom prst="circularArrow">
              <a:avLst>
                <a:gd name="adj1" fmla="val 6899"/>
                <a:gd name="adj2" fmla="val 465076"/>
                <a:gd name="adj3" fmla="val 5950576"/>
                <a:gd name="adj4" fmla="val 4384348"/>
                <a:gd name="adj5" fmla="val 8048"/>
              </a:avLst>
            </a:prstGeom>
            <a:solidFill>
              <a:srgbClr val="AC378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3" name="Freeform 12"/>
            <p:cNvSpPr/>
            <p:nvPr/>
          </p:nvSpPr>
          <p:spPr>
            <a:xfrm>
              <a:off x="6611341" y="4835493"/>
              <a:ext cx="1598951" cy="1598951"/>
            </a:xfrm>
            <a:custGeom>
              <a:avLst/>
              <a:gdLst>
                <a:gd name="connsiteX0" fmla="*/ 0 w 1598951"/>
                <a:gd name="connsiteY0" fmla="*/ 0 h 1598951"/>
                <a:gd name="connsiteX1" fmla="*/ 1598951 w 1598951"/>
                <a:gd name="connsiteY1" fmla="*/ 0 h 1598951"/>
                <a:gd name="connsiteX2" fmla="*/ 1598951 w 1598951"/>
                <a:gd name="connsiteY2" fmla="*/ 1598951 h 1598951"/>
                <a:gd name="connsiteX3" fmla="*/ 0 w 1598951"/>
                <a:gd name="connsiteY3" fmla="*/ 1598951 h 1598951"/>
                <a:gd name="connsiteX4" fmla="*/ 0 w 1598951"/>
                <a:gd name="connsiteY4" fmla="*/ 0 h 1598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951" h="1598951">
                  <a:moveTo>
                    <a:pt x="0" y="0"/>
                  </a:moveTo>
                  <a:lnTo>
                    <a:pt x="1598951" y="0"/>
                  </a:lnTo>
                  <a:lnTo>
                    <a:pt x="1598951" y="1598951"/>
                  </a:lnTo>
                  <a:lnTo>
                    <a:pt x="0" y="159895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GB" sz="2800" b="0" kern="1200" dirty="0" smtClean="0"/>
                <a:t>Analysing it</a:t>
              </a:r>
              <a:endParaRPr lang="en-GB" sz="2800" b="0" kern="1200" dirty="0"/>
            </a:p>
          </p:txBody>
        </p:sp>
        <p:sp>
          <p:nvSpPr>
            <p:cNvPr id="14" name="Circular Arrow 13"/>
            <p:cNvSpPr/>
            <p:nvPr/>
          </p:nvSpPr>
          <p:spPr>
            <a:xfrm>
              <a:off x="6510076" y="2016007"/>
              <a:ext cx="4519701" cy="4519701"/>
            </a:xfrm>
            <a:prstGeom prst="circularArrow">
              <a:avLst>
                <a:gd name="adj1" fmla="val 6899"/>
                <a:gd name="adj2" fmla="val 465076"/>
                <a:gd name="adj3" fmla="val 11350576"/>
                <a:gd name="adj4" fmla="val 9784348"/>
                <a:gd name="adj5" fmla="val 8048"/>
              </a:avLst>
            </a:prstGeom>
            <a:solidFill>
              <a:srgbClr val="AF379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5" name="Freeform 14"/>
            <p:cNvSpPr/>
            <p:nvPr/>
          </p:nvSpPr>
          <p:spPr>
            <a:xfrm>
              <a:off x="6611341" y="2117272"/>
              <a:ext cx="1598951" cy="1598951"/>
            </a:xfrm>
            <a:custGeom>
              <a:avLst/>
              <a:gdLst>
                <a:gd name="connsiteX0" fmla="*/ 0 w 1598951"/>
                <a:gd name="connsiteY0" fmla="*/ 0 h 1598951"/>
                <a:gd name="connsiteX1" fmla="*/ 1598951 w 1598951"/>
                <a:gd name="connsiteY1" fmla="*/ 0 h 1598951"/>
                <a:gd name="connsiteX2" fmla="*/ 1598951 w 1598951"/>
                <a:gd name="connsiteY2" fmla="*/ 1598951 h 1598951"/>
                <a:gd name="connsiteX3" fmla="*/ 0 w 1598951"/>
                <a:gd name="connsiteY3" fmla="*/ 1598951 h 1598951"/>
                <a:gd name="connsiteX4" fmla="*/ 0 w 1598951"/>
                <a:gd name="connsiteY4" fmla="*/ 0 h 1598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8951" h="1598951">
                  <a:moveTo>
                    <a:pt x="0" y="0"/>
                  </a:moveTo>
                  <a:lnTo>
                    <a:pt x="1598951" y="0"/>
                  </a:lnTo>
                  <a:lnTo>
                    <a:pt x="1598951" y="1598951"/>
                  </a:lnTo>
                  <a:lnTo>
                    <a:pt x="0" y="159895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GB" sz="2800" b="0" kern="1200" dirty="0" smtClean="0"/>
                <a:t>Using it</a:t>
              </a:r>
              <a:endParaRPr lang="en-GB" sz="2800" b="0" kern="1200" dirty="0"/>
            </a:p>
          </p:txBody>
        </p:sp>
        <p:sp>
          <p:nvSpPr>
            <p:cNvPr id="16" name="Circular Arrow 15"/>
            <p:cNvSpPr/>
            <p:nvPr/>
          </p:nvSpPr>
          <p:spPr>
            <a:xfrm>
              <a:off x="6510076" y="2016007"/>
              <a:ext cx="4519701" cy="4519701"/>
            </a:xfrm>
            <a:prstGeom prst="circularArrow">
              <a:avLst>
                <a:gd name="adj1" fmla="val 6899"/>
                <a:gd name="adj2" fmla="val 465076"/>
                <a:gd name="adj3" fmla="val 16750576"/>
                <a:gd name="adj4" fmla="val 15184348"/>
                <a:gd name="adj5" fmla="val 8048"/>
              </a:avLst>
            </a:prstGeom>
            <a:solidFill>
              <a:srgbClr val="AF3794"/>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grpSp>
    </p:spTree>
    <p:extLst>
      <p:ext uri="{BB962C8B-B14F-4D97-AF65-F5344CB8AC3E}">
        <p14:creationId xmlns:p14="http://schemas.microsoft.com/office/powerpoint/2010/main" val="16811165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Step 1: Planning it</a:t>
            </a:r>
            <a:endParaRPr lang="en-GB" sz="3600" dirty="0"/>
          </a:p>
        </p:txBody>
      </p:sp>
      <p:sp>
        <p:nvSpPr>
          <p:cNvPr id="6" name="Content Placeholder 6"/>
          <p:cNvSpPr>
            <a:spLocks noGrp="1"/>
          </p:cNvSpPr>
          <p:nvPr>
            <p:ph idx="1"/>
          </p:nvPr>
        </p:nvSpPr>
        <p:spPr>
          <a:xfrm>
            <a:off x="838200" y="1772816"/>
            <a:ext cx="10515600" cy="4351338"/>
          </a:xfrm>
        </p:spPr>
        <p:txBody>
          <a:bodyPr>
            <a:normAutofit/>
          </a:bodyPr>
          <a:lstStyle/>
          <a:p>
            <a:pPr marL="0" indent="0" algn="just">
              <a:lnSpc>
                <a:spcPct val="100000"/>
              </a:lnSpc>
              <a:buNone/>
            </a:pPr>
            <a:r>
              <a:rPr lang="en-GB" sz="1800" dirty="0" smtClean="0"/>
              <a:t>You can map out what </a:t>
            </a:r>
            <a:r>
              <a:rPr lang="en-GB" sz="1800" dirty="0"/>
              <a:t>you want to change and how </a:t>
            </a:r>
            <a:r>
              <a:rPr lang="en-GB" sz="1800" dirty="0" smtClean="0"/>
              <a:t>to get there using the diagram below. This a simple </a:t>
            </a:r>
            <a:r>
              <a:rPr lang="en-GB" sz="1800" i="1" u="sng" dirty="0" smtClean="0">
                <a:hlinkClick r:id="rId3"/>
              </a:rPr>
              <a:t>Theory </a:t>
            </a:r>
            <a:r>
              <a:rPr lang="en-GB" sz="1800" i="1" u="sng" dirty="0">
                <a:hlinkClick r:id="rId3"/>
              </a:rPr>
              <a:t>of </a:t>
            </a:r>
            <a:r>
              <a:rPr lang="en-GB" sz="1800" i="1" u="sng" dirty="0" smtClean="0">
                <a:hlinkClick r:id="rId3"/>
              </a:rPr>
              <a:t>Change</a:t>
            </a:r>
            <a:r>
              <a:rPr lang="en-GB" sz="1800" dirty="0" smtClean="0"/>
              <a:t>, a </a:t>
            </a:r>
            <a:r>
              <a:rPr lang="en-GB" sz="1800" dirty="0"/>
              <a:t>tool which helps you identify the </a:t>
            </a:r>
            <a:r>
              <a:rPr lang="en-GB" sz="1800" dirty="0" smtClean="0"/>
              <a:t>changes </a:t>
            </a:r>
            <a:r>
              <a:rPr lang="en-GB" sz="1800" dirty="0"/>
              <a:t>you want </a:t>
            </a:r>
            <a:r>
              <a:rPr lang="en-GB" sz="1800" dirty="0" smtClean="0"/>
              <a:t>your project to </a:t>
            </a:r>
            <a:r>
              <a:rPr lang="en-GB" sz="1800" dirty="0"/>
              <a:t>make </a:t>
            </a:r>
            <a:r>
              <a:rPr lang="en-GB" sz="1800" dirty="0" smtClean="0"/>
              <a:t>and </a:t>
            </a:r>
            <a:r>
              <a:rPr lang="en-GB" sz="1800" dirty="0"/>
              <a:t>then encourages you to work backwards to </a:t>
            </a:r>
            <a:r>
              <a:rPr lang="en-GB" sz="1800" dirty="0" smtClean="0"/>
              <a:t>think about what </a:t>
            </a:r>
            <a:r>
              <a:rPr lang="en-GB" sz="1800" dirty="0"/>
              <a:t>this would look like (outcomes) and </a:t>
            </a:r>
            <a:r>
              <a:rPr lang="en-GB" sz="1800" dirty="0" smtClean="0"/>
              <a:t>the </a:t>
            </a:r>
            <a:r>
              <a:rPr lang="en-GB" sz="1800" dirty="0"/>
              <a:t>steps involved in making that change happen</a:t>
            </a:r>
            <a:r>
              <a:rPr lang="en-GB" sz="1800" dirty="0" smtClean="0"/>
              <a:t> </a:t>
            </a:r>
            <a:r>
              <a:rPr lang="en-GB" sz="1800" dirty="0"/>
              <a:t>(activities</a:t>
            </a:r>
            <a:r>
              <a:rPr lang="en-GB" sz="1800" dirty="0" smtClean="0"/>
              <a:t>). </a:t>
            </a:r>
          </a:p>
          <a:p>
            <a:pPr marL="0" indent="0" algn="just">
              <a:lnSpc>
                <a:spcPct val="100000"/>
              </a:lnSpc>
              <a:buNone/>
            </a:pPr>
            <a:r>
              <a:rPr lang="en-GB" sz="1800" dirty="0" smtClean="0"/>
              <a:t>You could do this </a:t>
            </a:r>
            <a:r>
              <a:rPr lang="en-GB" sz="1800" dirty="0"/>
              <a:t>using post-it notes and large </a:t>
            </a:r>
            <a:r>
              <a:rPr lang="en-GB" sz="1800" dirty="0" smtClean="0"/>
              <a:t>bits of paper, perhaps as a group exercise with different people from your project.</a:t>
            </a:r>
          </a:p>
        </p:txBody>
      </p:sp>
      <p:graphicFrame>
        <p:nvGraphicFramePr>
          <p:cNvPr id="7" name="Table 6"/>
          <p:cNvGraphicFramePr>
            <a:graphicFrameLocks noGrp="1"/>
          </p:cNvGraphicFramePr>
          <p:nvPr>
            <p:extLst>
              <p:ext uri="{D42A27DB-BD31-4B8C-83A1-F6EECF244321}">
                <p14:modId xmlns:p14="http://schemas.microsoft.com/office/powerpoint/2010/main" val="1194206757"/>
              </p:ext>
            </p:extLst>
          </p:nvPr>
        </p:nvGraphicFramePr>
        <p:xfrm>
          <a:off x="591885" y="3714250"/>
          <a:ext cx="11008230" cy="2523062"/>
        </p:xfrm>
        <a:graphic>
          <a:graphicData uri="http://schemas.openxmlformats.org/drawingml/2006/table">
            <a:tbl>
              <a:tblPr firstRow="1" firstCol="1" bandRow="1">
                <a:tableStyleId>{69012ECD-51FC-41F1-AA8D-1B2483CD663E}</a:tableStyleId>
              </a:tblPr>
              <a:tblGrid>
                <a:gridCol w="3669410"/>
                <a:gridCol w="3669410"/>
                <a:gridCol w="3669410"/>
              </a:tblGrid>
              <a:tr h="497269">
                <a:tc>
                  <a:txBody>
                    <a:bodyPr/>
                    <a:lstStyle/>
                    <a:p>
                      <a:pPr algn="ctr">
                        <a:lnSpc>
                          <a:spcPts val="1680"/>
                        </a:lnSpc>
                        <a:spcBef>
                          <a:spcPts val="1200"/>
                        </a:spcBef>
                        <a:spcAft>
                          <a:spcPts val="1200"/>
                        </a:spcAft>
                      </a:pPr>
                      <a:r>
                        <a:rPr lang="en-GB" sz="1200" b="1" dirty="0" smtClean="0">
                          <a:effectLst/>
                        </a:rPr>
                        <a:t>Goals</a:t>
                      </a:r>
                      <a:endParaRPr lang="en-GB" sz="1200" b="1" dirty="0">
                        <a:solidFill>
                          <a:schemeClr val="bg1"/>
                        </a:solidFill>
                        <a:effectLst/>
                        <a:latin typeface="+mn-lt"/>
                        <a:ea typeface="Calibri"/>
                        <a:cs typeface="Times New Roman"/>
                      </a:endParaRPr>
                    </a:p>
                  </a:txBody>
                  <a:tcPr marL="60960" marR="60960" marT="30480" marB="30480" anchor="ctr">
                    <a:lnL w="12700" cap="flat" cmpd="sng" algn="ctr">
                      <a:solidFill>
                        <a:srgbClr val="AC3783"/>
                      </a:solidFill>
                      <a:prstDash val="solid"/>
                      <a:round/>
                      <a:headEnd type="none" w="med" len="med"/>
                      <a:tailEnd type="none" w="med" len="med"/>
                    </a:lnL>
                    <a:lnR w="12700" cap="flat" cmpd="sng" algn="ctr">
                      <a:solidFill>
                        <a:srgbClr val="AC3783"/>
                      </a:solidFill>
                      <a:prstDash val="solid"/>
                      <a:round/>
                      <a:headEnd type="none" w="med" len="med"/>
                      <a:tailEnd type="none" w="med" len="med"/>
                    </a:lnR>
                    <a:lnT w="12700" cap="flat" cmpd="sng" algn="ctr">
                      <a:solidFill>
                        <a:srgbClr val="AC3783"/>
                      </a:solidFill>
                      <a:prstDash val="solid"/>
                      <a:round/>
                      <a:headEnd type="none" w="med" len="med"/>
                      <a:tailEnd type="none" w="med" len="med"/>
                    </a:lnT>
                    <a:lnB w="12700" cap="flat" cmpd="sng" algn="ctr">
                      <a:solidFill>
                        <a:srgbClr val="AC3783"/>
                      </a:solidFill>
                      <a:prstDash val="solid"/>
                      <a:round/>
                      <a:headEnd type="none" w="med" len="med"/>
                      <a:tailEnd type="none" w="med" len="med"/>
                    </a:lnB>
                    <a:solidFill>
                      <a:srgbClr val="AF3794"/>
                    </a:solidFill>
                  </a:tcPr>
                </a:tc>
                <a:tc>
                  <a:txBody>
                    <a:bodyPr/>
                    <a:lstStyle/>
                    <a:p>
                      <a:pPr algn="ctr">
                        <a:lnSpc>
                          <a:spcPts val="1680"/>
                        </a:lnSpc>
                        <a:spcBef>
                          <a:spcPts val="1200"/>
                        </a:spcBef>
                        <a:spcAft>
                          <a:spcPts val="1200"/>
                        </a:spcAft>
                      </a:pPr>
                      <a:r>
                        <a:rPr lang="en-GB" sz="1200" b="1" dirty="0" smtClean="0">
                          <a:effectLst/>
                        </a:rPr>
                        <a:t>Outcomes</a:t>
                      </a:r>
                      <a:endParaRPr lang="en-GB" sz="1200" b="1" dirty="0">
                        <a:solidFill>
                          <a:schemeClr val="bg1"/>
                        </a:solidFill>
                        <a:effectLst/>
                        <a:latin typeface="+mn-lt"/>
                        <a:ea typeface="Calibri"/>
                        <a:cs typeface="Times New Roman"/>
                      </a:endParaRPr>
                    </a:p>
                  </a:txBody>
                  <a:tcPr marL="60960" marR="60960" marT="30480" marB="30480" anchor="ctr">
                    <a:lnL w="12700" cap="flat" cmpd="sng" algn="ctr">
                      <a:solidFill>
                        <a:srgbClr val="AC3783"/>
                      </a:solidFill>
                      <a:prstDash val="solid"/>
                      <a:round/>
                      <a:headEnd type="none" w="med" len="med"/>
                      <a:tailEnd type="none" w="med" len="med"/>
                    </a:lnL>
                    <a:lnR w="12700" cap="flat" cmpd="sng" algn="ctr">
                      <a:solidFill>
                        <a:srgbClr val="AC3783"/>
                      </a:solidFill>
                      <a:prstDash val="solid"/>
                      <a:round/>
                      <a:headEnd type="none" w="med" len="med"/>
                      <a:tailEnd type="none" w="med" len="med"/>
                    </a:lnR>
                    <a:lnT w="12700" cap="flat" cmpd="sng" algn="ctr">
                      <a:solidFill>
                        <a:srgbClr val="AC3783"/>
                      </a:solidFill>
                      <a:prstDash val="solid"/>
                      <a:round/>
                      <a:headEnd type="none" w="med" len="med"/>
                      <a:tailEnd type="none" w="med" len="med"/>
                    </a:lnT>
                    <a:lnB w="12700" cap="flat" cmpd="sng" algn="ctr">
                      <a:solidFill>
                        <a:srgbClr val="AC3783"/>
                      </a:solidFill>
                      <a:prstDash val="solid"/>
                      <a:round/>
                      <a:headEnd type="none" w="med" len="med"/>
                      <a:tailEnd type="none" w="med" len="med"/>
                    </a:lnB>
                    <a:solidFill>
                      <a:srgbClr val="AF3794"/>
                    </a:solidFill>
                  </a:tcPr>
                </a:tc>
                <a:tc>
                  <a:txBody>
                    <a:bodyPr/>
                    <a:lstStyle/>
                    <a:p>
                      <a:pPr algn="ctr">
                        <a:lnSpc>
                          <a:spcPts val="1680"/>
                        </a:lnSpc>
                        <a:spcBef>
                          <a:spcPts val="1200"/>
                        </a:spcBef>
                        <a:spcAft>
                          <a:spcPts val="1200"/>
                        </a:spcAft>
                      </a:pPr>
                      <a:r>
                        <a:rPr lang="en-GB" sz="1200" b="1" dirty="0" smtClean="0">
                          <a:effectLst/>
                        </a:rPr>
                        <a:t>Activities</a:t>
                      </a:r>
                      <a:endParaRPr lang="en-GB" sz="1200" b="1" dirty="0">
                        <a:solidFill>
                          <a:schemeClr val="bg1"/>
                        </a:solidFill>
                        <a:effectLst/>
                        <a:latin typeface="+mn-lt"/>
                        <a:ea typeface="Calibri"/>
                        <a:cs typeface="Times New Roman"/>
                      </a:endParaRPr>
                    </a:p>
                  </a:txBody>
                  <a:tcPr marL="60960" marR="60960" marT="30480" marB="30480" anchor="ctr">
                    <a:lnL w="12700" cap="flat" cmpd="sng" algn="ctr">
                      <a:solidFill>
                        <a:srgbClr val="AC3783"/>
                      </a:solidFill>
                      <a:prstDash val="solid"/>
                      <a:round/>
                      <a:headEnd type="none" w="med" len="med"/>
                      <a:tailEnd type="none" w="med" len="med"/>
                    </a:lnL>
                    <a:lnR w="12700" cap="flat" cmpd="sng" algn="ctr">
                      <a:solidFill>
                        <a:srgbClr val="AC3783"/>
                      </a:solidFill>
                      <a:prstDash val="solid"/>
                      <a:round/>
                      <a:headEnd type="none" w="med" len="med"/>
                      <a:tailEnd type="none" w="med" len="med"/>
                    </a:lnR>
                    <a:lnT w="12700" cap="flat" cmpd="sng" algn="ctr">
                      <a:solidFill>
                        <a:srgbClr val="AC3783"/>
                      </a:solidFill>
                      <a:prstDash val="solid"/>
                      <a:round/>
                      <a:headEnd type="none" w="med" len="med"/>
                      <a:tailEnd type="none" w="med" len="med"/>
                    </a:lnT>
                    <a:lnB w="12700" cap="flat" cmpd="sng" algn="ctr">
                      <a:solidFill>
                        <a:srgbClr val="AC3783"/>
                      </a:solidFill>
                      <a:prstDash val="solid"/>
                      <a:round/>
                      <a:headEnd type="none" w="med" len="med"/>
                      <a:tailEnd type="none" w="med" len="med"/>
                    </a:lnB>
                    <a:solidFill>
                      <a:srgbClr val="AF3794"/>
                    </a:solidFill>
                  </a:tcPr>
                </a:tc>
              </a:tr>
              <a:tr h="1073663">
                <a:tc>
                  <a:txBody>
                    <a:bodyPr/>
                    <a:lstStyle/>
                    <a:p>
                      <a:pPr marL="0" indent="0" algn="l">
                        <a:lnSpc>
                          <a:spcPts val="1680"/>
                        </a:lnSpc>
                        <a:spcBef>
                          <a:spcPts val="200"/>
                        </a:spcBef>
                        <a:spcAft>
                          <a:spcPts val="200"/>
                        </a:spcAft>
                        <a:buFont typeface="Arial" pitchFamily="34" charset="0"/>
                        <a:buNone/>
                      </a:pPr>
                      <a:r>
                        <a:rPr lang="en-GB" sz="1200" b="0" i="1" dirty="0" smtClean="0">
                          <a:effectLst/>
                        </a:rPr>
                        <a:t>What long-term</a:t>
                      </a:r>
                      <a:r>
                        <a:rPr lang="en-GB" sz="1200" b="0" i="1" baseline="0" dirty="0" smtClean="0">
                          <a:effectLst/>
                        </a:rPr>
                        <a:t> change do you want to make?</a:t>
                      </a:r>
                    </a:p>
                    <a:p>
                      <a:pPr marL="0" indent="0" algn="l">
                        <a:lnSpc>
                          <a:spcPts val="1680"/>
                        </a:lnSpc>
                        <a:spcBef>
                          <a:spcPts val="200"/>
                        </a:spcBef>
                        <a:spcAft>
                          <a:spcPts val="200"/>
                        </a:spcAft>
                        <a:buFont typeface="Arial" pitchFamily="34" charset="0"/>
                        <a:buNone/>
                      </a:pPr>
                      <a:r>
                        <a:rPr lang="en-GB" sz="1200" b="0" i="1" baseline="0" dirty="0" smtClean="0">
                          <a:effectLst/>
                        </a:rPr>
                        <a:t>What will success look like?</a:t>
                      </a:r>
                    </a:p>
                    <a:p>
                      <a:pPr marL="0" indent="0" algn="l">
                        <a:lnSpc>
                          <a:spcPts val="1680"/>
                        </a:lnSpc>
                        <a:spcBef>
                          <a:spcPts val="200"/>
                        </a:spcBef>
                        <a:spcAft>
                          <a:spcPts val="200"/>
                        </a:spcAft>
                        <a:buFont typeface="Arial" pitchFamily="34" charset="0"/>
                        <a:buNone/>
                      </a:pPr>
                      <a:endParaRPr lang="en-GB" sz="1200" b="0" i="1" baseline="0" dirty="0" smtClean="0">
                        <a:effectLst/>
                        <a:latin typeface="+mn-lt"/>
                        <a:ea typeface="Calibri"/>
                        <a:cs typeface="Times New Roman"/>
                      </a:endParaRPr>
                    </a:p>
                  </a:txBody>
                  <a:tcPr marL="60960" marR="60960" marT="30480" marB="30480">
                    <a:lnL w="12700" cap="flat" cmpd="sng" algn="ctr">
                      <a:solidFill>
                        <a:srgbClr val="AC3783"/>
                      </a:solidFill>
                      <a:prstDash val="solid"/>
                      <a:round/>
                      <a:headEnd type="none" w="med" len="med"/>
                      <a:tailEnd type="none" w="med" len="med"/>
                    </a:lnL>
                    <a:lnR w="12700" cap="flat" cmpd="sng" algn="ctr">
                      <a:solidFill>
                        <a:srgbClr val="AC3783"/>
                      </a:solidFill>
                      <a:prstDash val="solid"/>
                      <a:round/>
                      <a:headEnd type="none" w="med" len="med"/>
                      <a:tailEnd type="none" w="med" len="med"/>
                    </a:lnR>
                    <a:lnT w="12700" cap="flat" cmpd="sng" algn="ctr">
                      <a:solidFill>
                        <a:srgbClr val="AC3783"/>
                      </a:solidFill>
                      <a:prstDash val="solid"/>
                      <a:round/>
                      <a:headEnd type="none" w="med" len="med"/>
                      <a:tailEnd type="none" w="med" len="med"/>
                    </a:lnT>
                    <a:lnB w="12700" cap="flat" cmpd="sng" algn="ctr">
                      <a:solidFill>
                        <a:srgbClr val="AC3783"/>
                      </a:solidFill>
                      <a:prstDash val="solid"/>
                      <a:round/>
                      <a:headEnd type="none" w="med" len="med"/>
                      <a:tailEnd type="none" w="med" len="med"/>
                    </a:lnB>
                  </a:tcPr>
                </a:tc>
                <a:tc>
                  <a:txBody>
                    <a:bodyPr/>
                    <a:lstStyle/>
                    <a:p>
                      <a:pPr marL="0" marR="0" indent="0" algn="l" defTabSz="914400" rtl="0" eaLnBrk="1" fontAlgn="auto" latinLnBrk="0" hangingPunct="1">
                        <a:lnSpc>
                          <a:spcPts val="1680"/>
                        </a:lnSpc>
                        <a:spcBef>
                          <a:spcPts val="200"/>
                        </a:spcBef>
                        <a:spcAft>
                          <a:spcPts val="200"/>
                        </a:spcAft>
                        <a:buClrTx/>
                        <a:buSzTx/>
                        <a:buFont typeface="Arial" pitchFamily="34" charset="0"/>
                        <a:buNone/>
                        <a:tabLst/>
                        <a:defRPr/>
                      </a:pPr>
                      <a:r>
                        <a:rPr lang="en-GB" sz="1200" b="0" i="1" dirty="0" smtClean="0">
                          <a:effectLst/>
                        </a:rPr>
                        <a:t>What changes or benefits result from the project?</a:t>
                      </a:r>
                      <a:r>
                        <a:rPr lang="en-GB" sz="1200" b="0" i="1" baseline="0" dirty="0" smtClean="0">
                          <a:effectLst/>
                        </a:rPr>
                        <a:t> </a:t>
                      </a:r>
                    </a:p>
                    <a:p>
                      <a:pPr marL="0" marR="0" indent="0" algn="l" defTabSz="914400" rtl="0" eaLnBrk="1" fontAlgn="auto" latinLnBrk="0" hangingPunct="1">
                        <a:lnSpc>
                          <a:spcPts val="1680"/>
                        </a:lnSpc>
                        <a:spcBef>
                          <a:spcPts val="200"/>
                        </a:spcBef>
                        <a:spcAft>
                          <a:spcPts val="200"/>
                        </a:spcAft>
                        <a:buClrTx/>
                        <a:buSzTx/>
                        <a:buFont typeface="Arial" pitchFamily="34" charset="0"/>
                        <a:buNone/>
                        <a:tabLst/>
                        <a:defRPr/>
                      </a:pPr>
                      <a:r>
                        <a:rPr lang="en-GB" sz="1200" b="0" i="1" dirty="0" smtClean="0">
                          <a:effectLst/>
                        </a:rPr>
                        <a:t>What differences do you want to</a:t>
                      </a:r>
                      <a:r>
                        <a:rPr lang="en-GB" sz="1200" b="0" i="1" baseline="0" dirty="0" smtClean="0">
                          <a:effectLst/>
                        </a:rPr>
                        <a:t> make? </a:t>
                      </a:r>
                    </a:p>
                    <a:p>
                      <a:pPr marL="0" marR="0" indent="0" algn="l" defTabSz="914400" rtl="0" eaLnBrk="1" fontAlgn="auto" latinLnBrk="0" hangingPunct="1">
                        <a:lnSpc>
                          <a:spcPts val="1680"/>
                        </a:lnSpc>
                        <a:spcBef>
                          <a:spcPts val="200"/>
                        </a:spcBef>
                        <a:spcAft>
                          <a:spcPts val="200"/>
                        </a:spcAft>
                        <a:buClrTx/>
                        <a:buSzTx/>
                        <a:buFont typeface="Arial" pitchFamily="34" charset="0"/>
                        <a:buNone/>
                        <a:tabLst/>
                        <a:defRPr/>
                      </a:pPr>
                      <a:r>
                        <a:rPr lang="en-GB" sz="1200" b="0" i="1" baseline="0" dirty="0" smtClean="0">
                          <a:effectLst/>
                        </a:rPr>
                        <a:t>What outcomes are you hoping for to support your goal?</a:t>
                      </a:r>
                      <a:endParaRPr lang="en-GB" sz="1200" b="0" i="1" dirty="0" smtClean="0">
                        <a:effectLst/>
                        <a:latin typeface="+mn-lt"/>
                      </a:endParaRPr>
                    </a:p>
                  </a:txBody>
                  <a:tcPr marL="60960" marR="60960" marT="30480" marB="30480">
                    <a:lnL w="12700" cap="flat" cmpd="sng" algn="ctr">
                      <a:solidFill>
                        <a:srgbClr val="AC3783"/>
                      </a:solidFill>
                      <a:prstDash val="solid"/>
                      <a:round/>
                      <a:headEnd type="none" w="med" len="med"/>
                      <a:tailEnd type="none" w="med" len="med"/>
                    </a:lnL>
                    <a:lnR w="12700" cap="flat" cmpd="sng" algn="ctr">
                      <a:solidFill>
                        <a:srgbClr val="AC3783"/>
                      </a:solidFill>
                      <a:prstDash val="solid"/>
                      <a:round/>
                      <a:headEnd type="none" w="med" len="med"/>
                      <a:tailEnd type="none" w="med" len="med"/>
                    </a:lnR>
                    <a:lnT w="12700" cap="flat" cmpd="sng" algn="ctr">
                      <a:solidFill>
                        <a:srgbClr val="AC3783"/>
                      </a:solidFill>
                      <a:prstDash val="solid"/>
                      <a:round/>
                      <a:headEnd type="none" w="med" len="med"/>
                      <a:tailEnd type="none" w="med" len="med"/>
                    </a:lnT>
                    <a:lnB w="12700" cap="flat" cmpd="sng" algn="ctr">
                      <a:solidFill>
                        <a:srgbClr val="AC3783"/>
                      </a:solidFill>
                      <a:prstDash val="solid"/>
                      <a:round/>
                      <a:headEnd type="none" w="med" len="med"/>
                      <a:tailEnd type="none" w="med" len="med"/>
                    </a:lnB>
                  </a:tcPr>
                </a:tc>
                <a:tc>
                  <a:txBody>
                    <a:bodyPr/>
                    <a:lstStyle/>
                    <a:p>
                      <a:pPr marL="0" marR="0" indent="0" algn="l" defTabSz="914400" rtl="0" eaLnBrk="1" fontAlgn="auto" latinLnBrk="0" hangingPunct="1">
                        <a:lnSpc>
                          <a:spcPts val="1680"/>
                        </a:lnSpc>
                        <a:spcBef>
                          <a:spcPts val="200"/>
                        </a:spcBef>
                        <a:spcAft>
                          <a:spcPts val="200"/>
                        </a:spcAft>
                        <a:buClrTx/>
                        <a:buSzTx/>
                        <a:buFont typeface="Arial" pitchFamily="34" charset="0"/>
                        <a:buNone/>
                        <a:tabLst/>
                        <a:defRPr/>
                      </a:pPr>
                      <a:r>
                        <a:rPr lang="en-GB" sz="1200" b="0" i="1" dirty="0" smtClean="0">
                          <a:effectLst/>
                        </a:rPr>
                        <a:t>What are the things  you do or fund to make a difference?</a:t>
                      </a:r>
                    </a:p>
                    <a:p>
                      <a:pPr marL="0" marR="0" indent="0" algn="l" defTabSz="914400" rtl="0" eaLnBrk="1" fontAlgn="auto" latinLnBrk="0" hangingPunct="1">
                        <a:lnSpc>
                          <a:spcPts val="1680"/>
                        </a:lnSpc>
                        <a:spcBef>
                          <a:spcPts val="200"/>
                        </a:spcBef>
                        <a:spcAft>
                          <a:spcPts val="200"/>
                        </a:spcAft>
                        <a:buClrTx/>
                        <a:buSzTx/>
                        <a:buFont typeface="Arial" pitchFamily="34" charset="0"/>
                        <a:buNone/>
                        <a:tabLst/>
                        <a:defRPr/>
                      </a:pPr>
                      <a:r>
                        <a:rPr lang="en-GB" sz="1200" b="0" i="1" dirty="0" smtClean="0">
                          <a:effectLst/>
                          <a:latin typeface="+mn-lt"/>
                          <a:ea typeface="Calibri"/>
                          <a:cs typeface="Times New Roman"/>
                        </a:rPr>
                        <a:t>What activities will you do to support your outcomes?</a:t>
                      </a:r>
                      <a:endParaRPr lang="en-GB" sz="1200" b="0" i="1" dirty="0">
                        <a:effectLst/>
                        <a:latin typeface="+mn-lt"/>
                        <a:ea typeface="Calibri"/>
                        <a:cs typeface="Times New Roman"/>
                      </a:endParaRPr>
                    </a:p>
                  </a:txBody>
                  <a:tcPr marL="60960" marR="60960" marT="30480" marB="30480">
                    <a:lnL w="12700" cap="flat" cmpd="sng" algn="ctr">
                      <a:solidFill>
                        <a:srgbClr val="AC3783"/>
                      </a:solidFill>
                      <a:prstDash val="solid"/>
                      <a:round/>
                      <a:headEnd type="none" w="med" len="med"/>
                      <a:tailEnd type="none" w="med" len="med"/>
                    </a:lnL>
                    <a:lnR w="12700" cap="flat" cmpd="sng" algn="ctr">
                      <a:solidFill>
                        <a:srgbClr val="AC3783"/>
                      </a:solidFill>
                      <a:prstDash val="solid"/>
                      <a:round/>
                      <a:headEnd type="none" w="med" len="med"/>
                      <a:tailEnd type="none" w="med" len="med"/>
                    </a:lnR>
                    <a:lnT w="12700" cap="flat" cmpd="sng" algn="ctr">
                      <a:solidFill>
                        <a:srgbClr val="AC3783"/>
                      </a:solidFill>
                      <a:prstDash val="solid"/>
                      <a:round/>
                      <a:headEnd type="none" w="med" len="med"/>
                      <a:tailEnd type="none" w="med" len="med"/>
                    </a:lnT>
                    <a:lnB w="12700" cap="flat" cmpd="sng" algn="ctr">
                      <a:solidFill>
                        <a:srgbClr val="AC3783"/>
                      </a:solidFill>
                      <a:prstDash val="solid"/>
                      <a:round/>
                      <a:headEnd type="none" w="med" len="med"/>
                      <a:tailEnd type="none" w="med" len="med"/>
                    </a:lnB>
                  </a:tcPr>
                </a:tc>
              </a:tr>
              <a:tr h="952130">
                <a:tc>
                  <a:txBody>
                    <a:bodyPr/>
                    <a:lstStyle/>
                    <a:p>
                      <a:pPr algn="just">
                        <a:lnSpc>
                          <a:spcPts val="1680"/>
                        </a:lnSpc>
                        <a:spcBef>
                          <a:spcPts val="1200"/>
                        </a:spcBef>
                        <a:spcAft>
                          <a:spcPts val="1200"/>
                        </a:spcAft>
                      </a:pPr>
                      <a:r>
                        <a:rPr lang="en-GB" sz="1200" b="0" dirty="0" smtClean="0">
                          <a:effectLst/>
                        </a:rPr>
                        <a:t>e.g. fewer reports of Anti-social behaviour (ASB) and other low level criminal activity on the estate, lower level of local young people unemployed</a:t>
                      </a:r>
                    </a:p>
                  </a:txBody>
                  <a:tcPr marL="60960" marR="60960" marT="30480" marB="30480">
                    <a:lnL w="12700" cap="flat" cmpd="sng" algn="ctr">
                      <a:solidFill>
                        <a:srgbClr val="AC3783"/>
                      </a:solidFill>
                      <a:prstDash val="solid"/>
                      <a:round/>
                      <a:headEnd type="none" w="med" len="med"/>
                      <a:tailEnd type="none" w="med" len="med"/>
                    </a:lnL>
                    <a:lnR w="12700" cap="flat" cmpd="sng" algn="ctr">
                      <a:solidFill>
                        <a:srgbClr val="AC3783"/>
                      </a:solidFill>
                      <a:prstDash val="solid"/>
                      <a:round/>
                      <a:headEnd type="none" w="med" len="med"/>
                      <a:tailEnd type="none" w="med" len="med"/>
                    </a:lnR>
                    <a:lnT w="12700" cap="flat" cmpd="sng" algn="ctr">
                      <a:solidFill>
                        <a:srgbClr val="AC3783"/>
                      </a:solidFill>
                      <a:prstDash val="solid"/>
                      <a:round/>
                      <a:headEnd type="none" w="med" len="med"/>
                      <a:tailEnd type="none" w="med" len="med"/>
                    </a:lnT>
                    <a:lnB w="12700" cap="flat" cmpd="sng" algn="ctr">
                      <a:solidFill>
                        <a:srgbClr val="AC3783"/>
                      </a:solidFill>
                      <a:prstDash val="solid"/>
                      <a:round/>
                      <a:headEnd type="none" w="med" len="med"/>
                      <a:tailEnd type="none" w="med" len="med"/>
                    </a:lnB>
                  </a:tcPr>
                </a:tc>
                <a:tc>
                  <a:txBody>
                    <a:bodyPr/>
                    <a:lstStyle/>
                    <a:p>
                      <a:pPr algn="just">
                        <a:lnSpc>
                          <a:spcPts val="1680"/>
                        </a:lnSpc>
                        <a:spcBef>
                          <a:spcPts val="1200"/>
                        </a:spcBef>
                        <a:spcAft>
                          <a:spcPts val="1200"/>
                        </a:spcAft>
                      </a:pPr>
                      <a:r>
                        <a:rPr lang="en-GB" sz="1200" b="0" dirty="0" smtClean="0">
                          <a:effectLst/>
                        </a:rPr>
                        <a:t>e.g. </a:t>
                      </a:r>
                      <a:r>
                        <a:rPr lang="en-GB" sz="1200" b="0" baseline="0" dirty="0" smtClean="0">
                          <a:effectLst/>
                        </a:rPr>
                        <a:t>local young people more confident, more young people using new </a:t>
                      </a:r>
                      <a:r>
                        <a:rPr lang="en-GB" sz="1200" b="0" dirty="0" smtClean="0">
                          <a:effectLst/>
                        </a:rPr>
                        <a:t>skills</a:t>
                      </a:r>
                      <a:r>
                        <a:rPr lang="en-GB" sz="1200" b="0" baseline="0" dirty="0" smtClean="0">
                          <a:effectLst/>
                        </a:rPr>
                        <a:t>, </a:t>
                      </a:r>
                      <a:r>
                        <a:rPr lang="en-GB" sz="1200" b="0" dirty="0" smtClean="0">
                          <a:effectLst/>
                        </a:rPr>
                        <a:t>knowledge and confidence</a:t>
                      </a:r>
                      <a:r>
                        <a:rPr lang="en-GB" sz="1200" b="0" baseline="0" dirty="0" smtClean="0">
                          <a:effectLst/>
                        </a:rPr>
                        <a:t> to gain </a:t>
                      </a:r>
                      <a:r>
                        <a:rPr lang="en-GB" sz="1200" b="0" dirty="0" smtClean="0">
                          <a:effectLst/>
                        </a:rPr>
                        <a:t>qualifications</a:t>
                      </a:r>
                      <a:r>
                        <a:rPr lang="en-GB" sz="1200" b="0" baseline="0" dirty="0" smtClean="0">
                          <a:effectLst/>
                        </a:rPr>
                        <a:t> and find out about other opportunities, more friendships </a:t>
                      </a:r>
                      <a:endParaRPr lang="en-GB" sz="1200" b="0" dirty="0">
                        <a:effectLst/>
                        <a:latin typeface="Calibri"/>
                        <a:ea typeface="Calibri"/>
                        <a:cs typeface="Times New Roman"/>
                      </a:endParaRPr>
                    </a:p>
                  </a:txBody>
                  <a:tcPr marL="60960" marR="60960" marT="30480" marB="30480">
                    <a:lnL w="12700" cap="flat" cmpd="sng" algn="ctr">
                      <a:solidFill>
                        <a:srgbClr val="AC3783"/>
                      </a:solidFill>
                      <a:prstDash val="solid"/>
                      <a:round/>
                      <a:headEnd type="none" w="med" len="med"/>
                      <a:tailEnd type="none" w="med" len="med"/>
                    </a:lnL>
                    <a:lnR w="12700" cap="flat" cmpd="sng" algn="ctr">
                      <a:solidFill>
                        <a:srgbClr val="AC3783"/>
                      </a:solidFill>
                      <a:prstDash val="solid"/>
                      <a:round/>
                      <a:headEnd type="none" w="med" len="med"/>
                      <a:tailEnd type="none" w="med" len="med"/>
                    </a:lnR>
                    <a:lnT w="12700" cap="flat" cmpd="sng" algn="ctr">
                      <a:solidFill>
                        <a:srgbClr val="AC3783"/>
                      </a:solidFill>
                      <a:prstDash val="solid"/>
                      <a:round/>
                      <a:headEnd type="none" w="med" len="med"/>
                      <a:tailEnd type="none" w="med" len="med"/>
                    </a:lnT>
                    <a:lnB w="12700" cap="flat" cmpd="sng" algn="ctr">
                      <a:solidFill>
                        <a:srgbClr val="AC3783"/>
                      </a:solidFill>
                      <a:prstDash val="solid"/>
                      <a:round/>
                      <a:headEnd type="none" w="med" len="med"/>
                      <a:tailEnd type="none" w="med" len="med"/>
                    </a:lnB>
                  </a:tcPr>
                </a:tc>
                <a:tc>
                  <a:txBody>
                    <a:bodyPr/>
                    <a:lstStyle/>
                    <a:p>
                      <a:pPr lvl="0" algn="just">
                        <a:lnSpc>
                          <a:spcPct val="110000"/>
                        </a:lnSpc>
                      </a:pPr>
                      <a:r>
                        <a:rPr lang="en-GB" sz="1200" b="0" i="0" dirty="0" smtClean="0">
                          <a:effectLst/>
                        </a:rPr>
                        <a:t>e.g. </a:t>
                      </a:r>
                      <a:r>
                        <a:rPr lang="en-US" sz="1200" i="0" dirty="0" smtClean="0"/>
                        <a:t>street football and street cricket sessions</a:t>
                      </a:r>
                      <a:r>
                        <a:rPr lang="en-GB" sz="1200" i="0" dirty="0" smtClean="0"/>
                        <a:t>,</a:t>
                      </a:r>
                      <a:r>
                        <a:rPr lang="en-GB" sz="1200" i="0" baseline="0" dirty="0" smtClean="0"/>
                        <a:t> </a:t>
                      </a:r>
                      <a:r>
                        <a:rPr lang="en-GB" sz="1200" i="0" dirty="0" smtClean="0"/>
                        <a:t> developing resources coaching information, signposting to other opportunities </a:t>
                      </a:r>
                    </a:p>
                    <a:p>
                      <a:pPr lvl="0" algn="just">
                        <a:lnSpc>
                          <a:spcPct val="110000"/>
                        </a:lnSpc>
                      </a:pPr>
                      <a:endParaRPr lang="en-US" sz="1200" i="1" dirty="0" smtClean="0"/>
                    </a:p>
                  </a:txBody>
                  <a:tcPr marL="60960" marR="60960" marT="30480" marB="30480">
                    <a:lnL w="12700" cap="flat" cmpd="sng" algn="ctr">
                      <a:solidFill>
                        <a:srgbClr val="AC3783"/>
                      </a:solidFill>
                      <a:prstDash val="solid"/>
                      <a:round/>
                      <a:headEnd type="none" w="med" len="med"/>
                      <a:tailEnd type="none" w="med" len="med"/>
                    </a:lnL>
                    <a:lnR w="12700" cap="flat" cmpd="sng" algn="ctr">
                      <a:solidFill>
                        <a:srgbClr val="AC3783"/>
                      </a:solidFill>
                      <a:prstDash val="solid"/>
                      <a:round/>
                      <a:headEnd type="none" w="med" len="med"/>
                      <a:tailEnd type="none" w="med" len="med"/>
                    </a:lnR>
                    <a:lnT w="12700" cap="flat" cmpd="sng" algn="ctr">
                      <a:solidFill>
                        <a:srgbClr val="AC3783"/>
                      </a:solidFill>
                      <a:prstDash val="solid"/>
                      <a:round/>
                      <a:headEnd type="none" w="med" len="med"/>
                      <a:tailEnd type="none" w="med" len="med"/>
                    </a:lnT>
                    <a:lnB w="12700" cap="flat" cmpd="sng" algn="ctr">
                      <a:solidFill>
                        <a:srgbClr val="AC3783"/>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545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What do you need to know?</a:t>
            </a:r>
            <a:endParaRPr lang="en-GB" sz="3600" dirty="0"/>
          </a:p>
        </p:txBody>
      </p:sp>
      <p:sp>
        <p:nvSpPr>
          <p:cNvPr id="6" name="Content Placeholder 6"/>
          <p:cNvSpPr>
            <a:spLocks noGrp="1"/>
          </p:cNvSpPr>
          <p:nvPr>
            <p:ph idx="1"/>
          </p:nvPr>
        </p:nvSpPr>
        <p:spPr>
          <a:xfrm>
            <a:off x="869372" y="1825625"/>
            <a:ext cx="10515600" cy="4351338"/>
          </a:xfrm>
        </p:spPr>
        <p:txBody>
          <a:bodyPr>
            <a:normAutofit/>
          </a:bodyPr>
          <a:lstStyle/>
          <a:p>
            <a:pPr marL="0" indent="0" algn="just">
              <a:lnSpc>
                <a:spcPct val="100000"/>
              </a:lnSpc>
              <a:buNone/>
            </a:pPr>
            <a:r>
              <a:rPr lang="en-GB" sz="1800" dirty="0" smtClean="0"/>
              <a:t>Building on our </a:t>
            </a:r>
            <a:r>
              <a:rPr lang="en-GB" sz="1800" i="1" dirty="0" smtClean="0"/>
              <a:t>Theory of Change, </a:t>
            </a:r>
            <a:r>
              <a:rPr lang="en-GB" sz="1800" dirty="0" smtClean="0"/>
              <a:t>we can start by thinking about the evidence we need to collect to evaluate a project’s impact. We can break down questions into four areas:</a:t>
            </a:r>
          </a:p>
          <a:p>
            <a:pPr algn="just">
              <a:lnSpc>
                <a:spcPct val="100000"/>
              </a:lnSpc>
              <a:buClr>
                <a:srgbClr val="AF3794"/>
              </a:buClr>
            </a:pPr>
            <a:r>
              <a:rPr lang="en-GB" sz="1800" b="1" dirty="0" smtClean="0"/>
              <a:t>Inputs: </a:t>
            </a:r>
            <a:r>
              <a:rPr lang="en-GB" sz="1800" dirty="0" smtClean="0"/>
              <a:t>What </a:t>
            </a:r>
            <a:r>
              <a:rPr lang="en-GB" sz="1800" dirty="0"/>
              <a:t>resources go into a </a:t>
            </a:r>
            <a:r>
              <a:rPr lang="en-GB" sz="1800" dirty="0" smtClean="0"/>
              <a:t>programme </a:t>
            </a:r>
            <a:r>
              <a:rPr lang="en-GB" sz="1800" dirty="0"/>
              <a:t>and how much </a:t>
            </a:r>
            <a:r>
              <a:rPr lang="en-GB" sz="1800" dirty="0" smtClean="0"/>
              <a:t>do they cost? </a:t>
            </a:r>
          </a:p>
          <a:p>
            <a:pPr algn="just">
              <a:lnSpc>
                <a:spcPct val="100000"/>
              </a:lnSpc>
              <a:buClr>
                <a:srgbClr val="AF3794"/>
              </a:buClr>
            </a:pPr>
            <a:r>
              <a:rPr lang="en-GB" sz="1800" b="1" dirty="0" smtClean="0"/>
              <a:t>Activities:</a:t>
            </a:r>
            <a:r>
              <a:rPr lang="en-GB" sz="1800" dirty="0" smtClean="0"/>
              <a:t> What do you do that actually makes a difference? Try to be as specific as possible about how these lead to outputs and contribute to outcomes.</a:t>
            </a:r>
          </a:p>
          <a:p>
            <a:pPr algn="just">
              <a:lnSpc>
                <a:spcPct val="100000"/>
              </a:lnSpc>
              <a:buClr>
                <a:srgbClr val="AF3794"/>
              </a:buClr>
            </a:pPr>
            <a:r>
              <a:rPr lang="en-GB" sz="1800" b="1" dirty="0" smtClean="0"/>
              <a:t>Outputs</a:t>
            </a:r>
            <a:r>
              <a:rPr lang="en-GB" sz="1800" dirty="0" smtClean="0"/>
              <a:t>: What is produced through these activities? How many people have benefited? </a:t>
            </a:r>
          </a:p>
          <a:p>
            <a:pPr algn="just">
              <a:lnSpc>
                <a:spcPct val="100000"/>
              </a:lnSpc>
              <a:buClr>
                <a:srgbClr val="AF3794"/>
              </a:buClr>
            </a:pPr>
            <a:r>
              <a:rPr lang="en-GB" sz="1800" b="1" dirty="0" smtClean="0"/>
              <a:t>Outcomes: </a:t>
            </a:r>
            <a:r>
              <a:rPr lang="en-GB" sz="1800" dirty="0" smtClean="0"/>
              <a:t>What difference have you made? What changes/benefits can you see? How have people changed? Collecting evidence of outcome can be challenging if you are trying to follow up with people after a project has finished – they may have moved on, or not be willing to give you further information</a:t>
            </a:r>
          </a:p>
          <a:p>
            <a:pPr marL="0" indent="0">
              <a:lnSpc>
                <a:spcPct val="100000"/>
              </a:lnSpc>
              <a:spcAft>
                <a:spcPts val="600"/>
              </a:spcAft>
              <a:buNone/>
            </a:pPr>
            <a:endParaRPr lang="en-GB" sz="1800" dirty="0" smtClean="0"/>
          </a:p>
        </p:txBody>
      </p:sp>
    </p:spTree>
    <p:extLst>
      <p:ext uri="{BB962C8B-B14F-4D97-AF65-F5344CB8AC3E}">
        <p14:creationId xmlns:p14="http://schemas.microsoft.com/office/powerpoint/2010/main" val="364479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What do you need to know?</a:t>
            </a:r>
            <a:endParaRPr lang="en-GB" sz="3600" dirty="0"/>
          </a:p>
        </p:txBody>
      </p:sp>
      <p:sp>
        <p:nvSpPr>
          <p:cNvPr id="6" name="Content Placeholder 6"/>
          <p:cNvSpPr>
            <a:spLocks noGrp="1"/>
          </p:cNvSpPr>
          <p:nvPr>
            <p:ph idx="1"/>
          </p:nvPr>
        </p:nvSpPr>
        <p:spPr>
          <a:xfrm>
            <a:off x="869372" y="1825625"/>
            <a:ext cx="4002492" cy="4351338"/>
          </a:xfrm>
        </p:spPr>
        <p:txBody>
          <a:bodyPr>
            <a:normAutofit fontScale="92500" lnSpcReduction="10000"/>
          </a:bodyPr>
          <a:lstStyle/>
          <a:p>
            <a:pPr marL="0" indent="0" algn="just">
              <a:lnSpc>
                <a:spcPct val="100000"/>
              </a:lnSpc>
              <a:spcAft>
                <a:spcPts val="600"/>
              </a:spcAft>
              <a:buNone/>
            </a:pPr>
            <a:r>
              <a:rPr lang="en-GB" sz="1800" dirty="0" smtClean="0"/>
              <a:t>Now, you can map the project’s outcomes, outputs, activities and inputs using post-it notes and large sheets of paper or simply put them into an Excel table.</a:t>
            </a:r>
          </a:p>
          <a:p>
            <a:pPr marL="0" indent="0" algn="just">
              <a:lnSpc>
                <a:spcPct val="100000"/>
              </a:lnSpc>
              <a:spcAft>
                <a:spcPts val="600"/>
              </a:spcAft>
              <a:buNone/>
            </a:pPr>
            <a:r>
              <a:rPr lang="en-GB" sz="1800" dirty="0" smtClean="0"/>
              <a:t>It’s important to remember that </a:t>
            </a:r>
            <a:r>
              <a:rPr lang="en-GB" sz="1800" b="1" dirty="0" smtClean="0"/>
              <a:t>outputs</a:t>
            </a:r>
            <a:r>
              <a:rPr lang="en-GB" sz="1800" dirty="0" smtClean="0"/>
              <a:t> tell you what is produced through activities, while </a:t>
            </a:r>
            <a:r>
              <a:rPr lang="en-GB" sz="1800" b="1" dirty="0" smtClean="0"/>
              <a:t>outcomes</a:t>
            </a:r>
            <a:r>
              <a:rPr lang="en-GB" sz="1800" dirty="0" smtClean="0"/>
              <a:t> are the changes or benefits that result from the whole project. </a:t>
            </a:r>
          </a:p>
          <a:p>
            <a:pPr marL="0" indent="0" algn="just">
              <a:lnSpc>
                <a:spcPct val="100000"/>
              </a:lnSpc>
              <a:spcAft>
                <a:spcPts val="600"/>
              </a:spcAft>
              <a:buNone/>
            </a:pPr>
            <a:r>
              <a:rPr lang="en-GB" sz="1800" dirty="0" smtClean="0"/>
              <a:t>Simply measuring outputs does not tell the whole story, e.g. 25 local young people attending a sports session (output) does not necessarily mean more local young people gaining qualifications (outcome/impact).</a:t>
            </a:r>
            <a:endParaRPr lang="en-GB" sz="1800" dirty="0"/>
          </a:p>
        </p:txBody>
      </p:sp>
      <p:graphicFrame>
        <p:nvGraphicFramePr>
          <p:cNvPr id="7" name="Table 6"/>
          <p:cNvGraphicFramePr>
            <a:graphicFrameLocks noGrp="1"/>
          </p:cNvGraphicFramePr>
          <p:nvPr>
            <p:extLst>
              <p:ext uri="{D42A27DB-BD31-4B8C-83A1-F6EECF244321}">
                <p14:modId xmlns:p14="http://schemas.microsoft.com/office/powerpoint/2010/main" val="415174525"/>
              </p:ext>
            </p:extLst>
          </p:nvPr>
        </p:nvGraphicFramePr>
        <p:xfrm>
          <a:off x="5159896" y="1844824"/>
          <a:ext cx="6552728" cy="4752528"/>
        </p:xfrm>
        <a:graphic>
          <a:graphicData uri="http://schemas.openxmlformats.org/drawingml/2006/table">
            <a:tbl>
              <a:tblPr firstRow="1" firstCol="1" bandRow="1">
                <a:tableStyleId>{B301B821-A1FF-4177-AEE7-76D212191A09}</a:tableStyleId>
              </a:tblPr>
              <a:tblGrid>
                <a:gridCol w="1800200"/>
                <a:gridCol w="1476164"/>
                <a:gridCol w="1638182"/>
                <a:gridCol w="1638182"/>
              </a:tblGrid>
              <a:tr h="875492">
                <a:tc>
                  <a:txBody>
                    <a:bodyPr/>
                    <a:lstStyle/>
                    <a:p>
                      <a:pPr algn="ctr">
                        <a:lnSpc>
                          <a:spcPts val="1680"/>
                        </a:lnSpc>
                        <a:spcBef>
                          <a:spcPts val="1200"/>
                        </a:spcBef>
                        <a:spcAft>
                          <a:spcPts val="1200"/>
                        </a:spcAft>
                      </a:pPr>
                      <a:r>
                        <a:rPr lang="en-GB" sz="1400" b="1" dirty="0" smtClean="0">
                          <a:effectLst/>
                        </a:rPr>
                        <a:t>Outcomes/Impact</a:t>
                      </a:r>
                      <a:endParaRPr lang="en-GB" sz="1400" b="1" dirty="0">
                        <a:effectLst/>
                        <a:latin typeface="Calibri"/>
                        <a:ea typeface="Calibri"/>
                        <a:cs typeface="Times New Roman"/>
                      </a:endParaRP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1680"/>
                        </a:lnSpc>
                        <a:spcBef>
                          <a:spcPts val="1200"/>
                        </a:spcBef>
                        <a:spcAft>
                          <a:spcPts val="1200"/>
                        </a:spcAft>
                      </a:pPr>
                      <a:r>
                        <a:rPr lang="en-GB" sz="1400" b="1" dirty="0">
                          <a:effectLst/>
                        </a:rPr>
                        <a:t>Outputs</a:t>
                      </a:r>
                      <a:endParaRPr lang="en-GB" sz="1400" b="1" dirty="0">
                        <a:effectLst/>
                        <a:latin typeface="Calibri"/>
                        <a:ea typeface="Calibri"/>
                        <a:cs typeface="Times New Roman"/>
                      </a:endParaRP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1680"/>
                        </a:lnSpc>
                        <a:spcBef>
                          <a:spcPts val="1200"/>
                        </a:spcBef>
                        <a:spcAft>
                          <a:spcPts val="1200"/>
                        </a:spcAft>
                      </a:pPr>
                      <a:r>
                        <a:rPr lang="en-GB" sz="1400" b="1" dirty="0">
                          <a:effectLst/>
                        </a:rPr>
                        <a:t>Activities</a:t>
                      </a:r>
                      <a:endParaRPr lang="en-GB" sz="1400" b="1" dirty="0">
                        <a:effectLst/>
                        <a:latin typeface="Calibri"/>
                        <a:ea typeface="Calibri"/>
                        <a:cs typeface="Times New Roman"/>
                      </a:endParaRP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1680"/>
                        </a:lnSpc>
                        <a:spcBef>
                          <a:spcPts val="1200"/>
                        </a:spcBef>
                        <a:spcAft>
                          <a:spcPts val="1200"/>
                        </a:spcAft>
                      </a:pPr>
                      <a:r>
                        <a:rPr lang="en-GB" sz="1400" b="1" dirty="0">
                          <a:effectLst/>
                        </a:rPr>
                        <a:t>Inputs</a:t>
                      </a:r>
                      <a:endParaRPr lang="en-GB" sz="1400" b="1" dirty="0">
                        <a:effectLst/>
                        <a:latin typeface="Calibri"/>
                        <a:ea typeface="Calibri"/>
                        <a:cs typeface="Times New Roman"/>
                      </a:endParaRP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r>
              <a:tr h="1290883">
                <a:tc>
                  <a:txBody>
                    <a:bodyPr/>
                    <a:lstStyle/>
                    <a:p>
                      <a:pPr algn="ctr">
                        <a:lnSpc>
                          <a:spcPts val="1680"/>
                        </a:lnSpc>
                        <a:spcBef>
                          <a:spcPts val="1200"/>
                        </a:spcBef>
                        <a:spcAft>
                          <a:spcPts val="1200"/>
                        </a:spcAft>
                      </a:pPr>
                      <a:r>
                        <a:rPr lang="en-GB" sz="1400" b="0" i="1" dirty="0">
                          <a:effectLst/>
                        </a:rPr>
                        <a:t>the changes or benefits that result from the project</a:t>
                      </a:r>
                      <a:endParaRPr lang="en-GB" sz="1400" b="0" i="1" dirty="0">
                        <a:effectLst/>
                        <a:latin typeface="Calibri"/>
                        <a:ea typeface="Calibri"/>
                        <a:cs typeface="Times New Roman"/>
                      </a:endParaRP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1680"/>
                        </a:lnSpc>
                        <a:spcBef>
                          <a:spcPts val="1200"/>
                        </a:spcBef>
                        <a:spcAft>
                          <a:spcPts val="1200"/>
                        </a:spcAft>
                      </a:pPr>
                      <a:r>
                        <a:rPr lang="en-GB" sz="1400" i="1" dirty="0">
                          <a:effectLst/>
                        </a:rPr>
                        <a:t>what is produced through those </a:t>
                      </a:r>
                      <a:r>
                        <a:rPr lang="en-GB" sz="1400" i="1" dirty="0" smtClean="0">
                          <a:effectLst/>
                        </a:rPr>
                        <a:t>activities</a:t>
                      </a:r>
                      <a:endParaRPr lang="en-GB" sz="1400" i="1" dirty="0">
                        <a:effectLst/>
                        <a:latin typeface="Calibri"/>
                        <a:ea typeface="Calibri"/>
                        <a:cs typeface="Times New Roman"/>
                      </a:endParaRP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1680"/>
                        </a:lnSpc>
                        <a:spcBef>
                          <a:spcPts val="1200"/>
                        </a:spcBef>
                        <a:spcAft>
                          <a:spcPts val="1200"/>
                        </a:spcAft>
                      </a:pPr>
                      <a:r>
                        <a:rPr lang="en-GB" sz="1400" i="1" dirty="0">
                          <a:effectLst/>
                        </a:rPr>
                        <a:t>what </a:t>
                      </a:r>
                      <a:r>
                        <a:rPr lang="en-GB" sz="1400" i="1" baseline="0" dirty="0" smtClean="0">
                          <a:effectLst/>
                        </a:rPr>
                        <a:t>the project does to make a difference</a:t>
                      </a:r>
                      <a:endParaRPr lang="en-GB" sz="1400" i="1" dirty="0">
                        <a:effectLst/>
                        <a:latin typeface="Calibri"/>
                        <a:ea typeface="Calibri"/>
                        <a:cs typeface="Times New Roman"/>
                      </a:endParaRP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1680"/>
                        </a:lnSpc>
                        <a:spcBef>
                          <a:spcPts val="1200"/>
                        </a:spcBef>
                        <a:spcAft>
                          <a:spcPts val="1200"/>
                        </a:spcAft>
                      </a:pPr>
                      <a:r>
                        <a:rPr lang="en-GB" sz="1400" b="0" i="1" dirty="0">
                          <a:effectLst/>
                        </a:rPr>
                        <a:t>what resources go into a </a:t>
                      </a:r>
                      <a:r>
                        <a:rPr lang="en-GB" sz="1400" b="0" i="1" dirty="0" smtClean="0">
                          <a:effectLst/>
                        </a:rPr>
                        <a:t>programme and how much they cost</a:t>
                      </a: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r>
              <a:tr h="2586153">
                <a:tc>
                  <a:txBody>
                    <a:bodyPr/>
                    <a:lstStyle/>
                    <a:p>
                      <a:pPr algn="ctr">
                        <a:lnSpc>
                          <a:spcPts val="1680"/>
                        </a:lnSpc>
                        <a:spcBef>
                          <a:spcPts val="1200"/>
                        </a:spcBef>
                        <a:spcAft>
                          <a:spcPts val="1200"/>
                        </a:spcAft>
                      </a:pPr>
                      <a:r>
                        <a:rPr lang="en-GB" sz="1400" b="0" dirty="0" smtClean="0">
                          <a:effectLst/>
                        </a:rPr>
                        <a:t>e.g. local young people more confident, more young people using new skills, knowledge and confidence to gain qualifications and find out about other opportunities, more friendships </a:t>
                      </a: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1680"/>
                        </a:lnSpc>
                        <a:spcBef>
                          <a:spcPts val="1200"/>
                        </a:spcBef>
                        <a:spcAft>
                          <a:spcPts val="1200"/>
                        </a:spcAft>
                      </a:pPr>
                      <a:r>
                        <a:rPr lang="en-GB" sz="1400" dirty="0">
                          <a:effectLst/>
                        </a:rPr>
                        <a:t>e.g. </a:t>
                      </a:r>
                      <a:r>
                        <a:rPr lang="en-GB" sz="1400" dirty="0" smtClean="0">
                          <a:effectLst/>
                        </a:rPr>
                        <a:t>12</a:t>
                      </a:r>
                      <a:r>
                        <a:rPr lang="en-GB" sz="1400" baseline="0" dirty="0" smtClean="0">
                          <a:effectLst/>
                        </a:rPr>
                        <a:t> sports sessions held, 2 introduction to coaching sessions held, 25 packs</a:t>
                      </a:r>
                      <a:r>
                        <a:rPr lang="en-GB" sz="1400" dirty="0" smtClean="0">
                          <a:effectLst/>
                        </a:rPr>
                        <a:t> produced and handed out </a:t>
                      </a:r>
                      <a:endParaRPr lang="en-GB" sz="1400" dirty="0">
                        <a:effectLst/>
                        <a:latin typeface="Calibri"/>
                        <a:ea typeface="Calibri"/>
                        <a:cs typeface="Times New Roman"/>
                      </a:endParaRP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1680"/>
                        </a:lnSpc>
                        <a:spcBef>
                          <a:spcPts val="1200"/>
                        </a:spcBef>
                        <a:spcAft>
                          <a:spcPts val="1200"/>
                        </a:spcAft>
                      </a:pPr>
                      <a:r>
                        <a:rPr lang="en-GB" sz="1400" dirty="0" smtClean="0">
                          <a:effectLst/>
                        </a:rPr>
                        <a:t>e.g. street football and street cricket sessions,  developing resources, coaching information, signposting to other opportunities </a:t>
                      </a: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c>
                  <a:txBody>
                    <a:bodyPr/>
                    <a:lstStyle/>
                    <a:p>
                      <a:pPr algn="ctr">
                        <a:lnSpc>
                          <a:spcPts val="1680"/>
                        </a:lnSpc>
                        <a:spcBef>
                          <a:spcPts val="1200"/>
                        </a:spcBef>
                        <a:spcAft>
                          <a:spcPts val="1200"/>
                        </a:spcAft>
                      </a:pPr>
                      <a:r>
                        <a:rPr lang="en-GB" sz="1400" b="0" dirty="0">
                          <a:effectLst/>
                        </a:rPr>
                        <a:t>e.g</a:t>
                      </a:r>
                      <a:r>
                        <a:rPr lang="en-GB" sz="1400" b="0" dirty="0" smtClean="0">
                          <a:effectLst/>
                        </a:rPr>
                        <a:t>. 1 coach @ £30 per hour, sports equipment, football shirts, cost of resources etc.</a:t>
                      </a:r>
                      <a:endParaRPr lang="en-GB" sz="1400" b="0" dirty="0">
                        <a:effectLst/>
                        <a:latin typeface="Calibri"/>
                        <a:ea typeface="Calibri"/>
                        <a:cs typeface="Times New Roman"/>
                      </a:endParaRPr>
                    </a:p>
                  </a:txBody>
                  <a:tcPr marL="60960" marR="60960" marT="30480" marB="30480" anchor="ctr">
                    <a:lnL w="12700" cmpd="sng">
                      <a:noFill/>
                    </a:lnL>
                    <a:lnR>
                      <a:noFill/>
                    </a:lnR>
                    <a:lnT w="12700" cmpd="sng">
                      <a:noFill/>
                    </a:lnT>
                    <a:lnB w="12700" cmpd="sng">
                      <a:noFill/>
                    </a:lnB>
                    <a:lnTlToBr w="12700" cmpd="sng">
                      <a:noFill/>
                      <a:prstDash val="solid"/>
                    </a:lnTlToBr>
                    <a:lnBlToTr w="12700" cmpd="sng">
                      <a:noFill/>
                      <a:prstDash val="solid"/>
                    </a:lnBlToTr>
                  </a:tcPr>
                </a:tc>
              </a:tr>
            </a:tbl>
          </a:graphicData>
        </a:graphic>
      </p:graphicFrame>
    </p:spTree>
    <p:extLst>
      <p:ext uri="{BB962C8B-B14F-4D97-AF65-F5344CB8AC3E}">
        <p14:creationId xmlns:p14="http://schemas.microsoft.com/office/powerpoint/2010/main" val="2361778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60984" y="764704"/>
            <a:ext cx="10709755" cy="1325563"/>
          </a:xfrm>
        </p:spPr>
        <p:txBody>
          <a:bodyPr>
            <a:normAutofit/>
          </a:bodyPr>
          <a:lstStyle/>
          <a:p>
            <a:pPr algn="ctr"/>
            <a:r>
              <a:rPr lang="en-GB" sz="3600" dirty="0" smtClean="0"/>
              <a:t>How do we know?</a:t>
            </a:r>
            <a:endParaRPr lang="en-GB"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34626741"/>
              </p:ext>
            </p:extLst>
          </p:nvPr>
        </p:nvGraphicFramePr>
        <p:xfrm>
          <a:off x="5015881" y="1268759"/>
          <a:ext cx="6912766" cy="5328594"/>
        </p:xfrm>
        <a:graphic>
          <a:graphicData uri="http://schemas.openxmlformats.org/drawingml/2006/table">
            <a:tbl>
              <a:tblPr firstRow="1" firstCol="1" bandRow="1">
                <a:tableStyleId>{69012ECD-51FC-41F1-AA8D-1B2483CD663E}</a:tableStyleId>
              </a:tblPr>
              <a:tblGrid>
                <a:gridCol w="1176642"/>
                <a:gridCol w="808940"/>
                <a:gridCol w="882481"/>
                <a:gridCol w="1029561"/>
                <a:gridCol w="882481"/>
                <a:gridCol w="2132661"/>
              </a:tblGrid>
              <a:tr h="279514">
                <a:tc gridSpan="6">
                  <a:txBody>
                    <a:bodyPr/>
                    <a:lstStyle/>
                    <a:p>
                      <a:pPr algn="ctr">
                        <a:lnSpc>
                          <a:spcPct val="115000"/>
                        </a:lnSpc>
                        <a:spcAft>
                          <a:spcPts val="1000"/>
                        </a:spcAft>
                      </a:pPr>
                      <a:r>
                        <a:rPr lang="en-GB" sz="1400" dirty="0" smtClean="0">
                          <a:effectLst/>
                        </a:rPr>
                        <a:t>We </a:t>
                      </a:r>
                      <a:r>
                        <a:rPr lang="en-GB" sz="1400" dirty="0">
                          <a:effectLst/>
                        </a:rPr>
                        <a:t>will have </a:t>
                      </a:r>
                      <a:r>
                        <a:rPr lang="en-GB" sz="1400" dirty="0" smtClean="0">
                          <a:effectLst/>
                        </a:rPr>
                        <a:t>a lower</a:t>
                      </a:r>
                      <a:r>
                        <a:rPr lang="en-GB" sz="1400" baseline="0" dirty="0" smtClean="0">
                          <a:effectLst/>
                        </a:rPr>
                        <a:t> level of local youth unemployment (long-term goal)</a:t>
                      </a:r>
                      <a:endParaRPr lang="en-GB" sz="1400" dirty="0">
                        <a:effectLst/>
                        <a:latin typeface="+mn-lt"/>
                        <a:ea typeface="Calibri"/>
                        <a:cs typeface="Times New Roman"/>
                      </a:endParaRPr>
                    </a:p>
                  </a:txBody>
                  <a:tcPr marL="33574" marR="33574" marT="6805" marB="0" anchor="ctr">
                    <a:lnB w="12700" cap="flat" cmpd="sng" algn="ctr">
                      <a:no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r h="1177935">
                <a:tc>
                  <a:txBody>
                    <a:bodyPr/>
                    <a:lstStyle/>
                    <a:p>
                      <a:pPr>
                        <a:lnSpc>
                          <a:spcPct val="115000"/>
                        </a:lnSpc>
                        <a:spcAft>
                          <a:spcPts val="1000"/>
                        </a:spcAft>
                      </a:pPr>
                      <a:r>
                        <a:rPr lang="en-GB" sz="800" b="0" i="1" dirty="0">
                          <a:effectLst/>
                        </a:rPr>
                        <a:t>Specific changes or </a:t>
                      </a:r>
                      <a:r>
                        <a:rPr lang="en-GB" sz="800" b="0" i="1" dirty="0" smtClean="0">
                          <a:effectLst/>
                        </a:rPr>
                        <a:t>results (outcome)</a:t>
                      </a:r>
                      <a:endParaRPr lang="en-GB" sz="800" b="0" i="1" dirty="0">
                        <a:effectLst/>
                        <a:latin typeface="+mn-lt"/>
                        <a:ea typeface="Calibri"/>
                        <a:cs typeface="Times New Roman"/>
                      </a:endParaRPr>
                    </a:p>
                  </a:txBody>
                  <a:tcPr marL="33574" marR="33574" marT="6805" marB="0" anchor="ctr">
                    <a:lnL w="12700" cap="flat" cmpd="sng" algn="ctr">
                      <a:noFill/>
                      <a:prstDash val="solid"/>
                      <a:round/>
                      <a:headEnd type="none" w="med" len="med"/>
                      <a:tailEnd type="none" w="med" len="med"/>
                    </a:lnL>
                    <a:lnT w="12700" cap="flat" cmpd="sng" algn="ctr">
                      <a:noFill/>
                      <a:prstDash val="solid"/>
                      <a:round/>
                      <a:headEnd type="none" w="med" len="med"/>
                      <a:tailEnd type="none" w="med" len="med"/>
                    </a:lnT>
                  </a:tcPr>
                </a:tc>
                <a:tc>
                  <a:txBody>
                    <a:bodyPr/>
                    <a:lstStyle/>
                    <a:p>
                      <a:pPr>
                        <a:lnSpc>
                          <a:spcPct val="115000"/>
                        </a:lnSpc>
                        <a:spcAft>
                          <a:spcPts val="1000"/>
                        </a:spcAft>
                      </a:pPr>
                      <a:r>
                        <a:rPr lang="en-GB" sz="800" b="0" i="1" dirty="0">
                          <a:effectLst/>
                        </a:rPr>
                        <a:t>Declined</a:t>
                      </a:r>
                      <a:endParaRPr lang="en-GB" sz="800" b="0" i="1" dirty="0">
                        <a:effectLst/>
                        <a:latin typeface="+mn-lt"/>
                        <a:ea typeface="Calibri"/>
                        <a:cs typeface="Times New Roman"/>
                      </a:endParaRPr>
                    </a:p>
                  </a:txBody>
                  <a:tcPr marL="33574" marR="33574" marT="6805" marB="0" anchor="ctr">
                    <a:lnT w="12700" cap="flat" cmpd="sng" algn="ctr">
                      <a:noFill/>
                      <a:prstDash val="solid"/>
                      <a:round/>
                      <a:headEnd type="none" w="med" len="med"/>
                      <a:tailEnd type="none" w="med" len="med"/>
                    </a:lnT>
                  </a:tcPr>
                </a:tc>
                <a:tc>
                  <a:txBody>
                    <a:bodyPr/>
                    <a:lstStyle/>
                    <a:p>
                      <a:pPr>
                        <a:lnSpc>
                          <a:spcPct val="115000"/>
                        </a:lnSpc>
                        <a:spcAft>
                          <a:spcPts val="1000"/>
                        </a:spcAft>
                      </a:pPr>
                      <a:r>
                        <a:rPr lang="en-GB" sz="800" b="0" i="1" dirty="0">
                          <a:effectLst/>
                        </a:rPr>
                        <a:t>About the same</a:t>
                      </a:r>
                      <a:endParaRPr lang="en-GB" sz="800" b="0" i="1" dirty="0">
                        <a:effectLst/>
                        <a:latin typeface="+mn-lt"/>
                        <a:ea typeface="Calibri"/>
                        <a:cs typeface="Times New Roman"/>
                      </a:endParaRPr>
                    </a:p>
                  </a:txBody>
                  <a:tcPr marL="33574" marR="33574" marT="6805" marB="0" anchor="ctr">
                    <a:lnT w="12700" cap="flat" cmpd="sng" algn="ctr">
                      <a:noFill/>
                      <a:prstDash val="solid"/>
                      <a:round/>
                      <a:headEnd type="none" w="med" len="med"/>
                      <a:tailEnd type="none" w="med" len="med"/>
                    </a:lnT>
                  </a:tcPr>
                </a:tc>
                <a:tc>
                  <a:txBody>
                    <a:bodyPr/>
                    <a:lstStyle/>
                    <a:p>
                      <a:pPr>
                        <a:lnSpc>
                          <a:spcPct val="115000"/>
                        </a:lnSpc>
                        <a:spcAft>
                          <a:spcPts val="1000"/>
                        </a:spcAft>
                      </a:pPr>
                      <a:r>
                        <a:rPr lang="en-GB" sz="800" b="0" i="1" dirty="0" smtClean="0">
                          <a:effectLst/>
                        </a:rPr>
                        <a:t>Changed/</a:t>
                      </a:r>
                      <a:r>
                        <a:rPr lang="en-GB" sz="800" b="0" i="1" baseline="0" dirty="0" smtClean="0">
                          <a:effectLst/>
                        </a:rPr>
                        <a:t> </a:t>
                      </a:r>
                      <a:r>
                        <a:rPr lang="en-GB" sz="800" b="0" i="1" dirty="0" smtClean="0">
                          <a:effectLst/>
                        </a:rPr>
                        <a:t>increased a</a:t>
                      </a:r>
                      <a:r>
                        <a:rPr lang="en-GB" sz="800" b="0" i="1" baseline="0" dirty="0" smtClean="0">
                          <a:effectLst/>
                        </a:rPr>
                        <a:t> little</a:t>
                      </a:r>
                      <a:endParaRPr lang="en-GB" sz="800" b="0" i="1" dirty="0">
                        <a:effectLst/>
                        <a:latin typeface="+mn-lt"/>
                        <a:ea typeface="Calibri"/>
                        <a:cs typeface="Times New Roman"/>
                      </a:endParaRPr>
                    </a:p>
                  </a:txBody>
                  <a:tcPr marL="33574" marR="33574" marT="6805" marB="0" anchor="ctr">
                    <a:lnT w="12700" cap="flat" cmpd="sng" algn="ctr">
                      <a:noFill/>
                      <a:prstDash val="solid"/>
                      <a:round/>
                      <a:headEnd type="none" w="med" len="med"/>
                      <a:tailEnd type="none" w="med" len="med"/>
                    </a:lnT>
                  </a:tcPr>
                </a:tc>
                <a:tc>
                  <a:txBody>
                    <a:bodyPr/>
                    <a:lstStyle/>
                    <a:p>
                      <a:pPr>
                        <a:lnSpc>
                          <a:spcPct val="115000"/>
                        </a:lnSpc>
                        <a:spcAft>
                          <a:spcPts val="1000"/>
                        </a:spcAft>
                      </a:pPr>
                      <a:r>
                        <a:rPr lang="en-GB" sz="800" b="0" i="1" dirty="0" smtClean="0">
                          <a:effectLst/>
                        </a:rPr>
                        <a:t>Changed/increased </a:t>
                      </a:r>
                      <a:r>
                        <a:rPr lang="en-GB" sz="800" b="0" i="1" dirty="0">
                          <a:effectLst/>
                        </a:rPr>
                        <a:t>a lot</a:t>
                      </a:r>
                      <a:endParaRPr lang="en-GB" sz="800" b="0" i="1" dirty="0">
                        <a:effectLst/>
                        <a:latin typeface="+mn-lt"/>
                        <a:ea typeface="Calibri"/>
                        <a:cs typeface="Times New Roman"/>
                      </a:endParaRPr>
                    </a:p>
                  </a:txBody>
                  <a:tcPr marL="33574" marR="33574" marT="6805" marB="0" anchor="ctr">
                    <a:lnT w="12700" cap="flat" cmpd="sng" algn="ctr">
                      <a:noFill/>
                      <a:prstDash val="solid"/>
                      <a:round/>
                      <a:headEnd type="none" w="med" len="med"/>
                      <a:tailEnd type="none" w="med" len="med"/>
                    </a:lnT>
                  </a:tcPr>
                </a:tc>
                <a:tc>
                  <a:txBody>
                    <a:bodyPr/>
                    <a:lstStyle/>
                    <a:p>
                      <a:pPr>
                        <a:lnSpc>
                          <a:spcPct val="115000"/>
                        </a:lnSpc>
                        <a:spcAft>
                          <a:spcPts val="1000"/>
                        </a:spcAft>
                      </a:pPr>
                      <a:r>
                        <a:rPr lang="en-GB" sz="800" b="0" i="1" dirty="0">
                          <a:effectLst/>
                        </a:rPr>
                        <a:t>How do we </a:t>
                      </a:r>
                      <a:r>
                        <a:rPr lang="en-GB" sz="800" b="0" i="1" dirty="0" smtClean="0">
                          <a:effectLst/>
                        </a:rPr>
                        <a:t>know?</a:t>
                      </a:r>
                      <a:r>
                        <a:rPr lang="en-GB" sz="800" b="0" i="1" baseline="0" dirty="0" smtClean="0">
                          <a:effectLst/>
                        </a:rPr>
                        <a:t> </a:t>
                      </a:r>
                      <a:r>
                        <a:rPr lang="en-GB" sz="800" b="0" i="1" dirty="0" smtClean="0">
                          <a:effectLst/>
                        </a:rPr>
                        <a:t>Our </a:t>
                      </a:r>
                      <a:r>
                        <a:rPr lang="en-GB" sz="800" b="0" i="1" dirty="0">
                          <a:effectLst/>
                        </a:rPr>
                        <a:t>evidence and examples</a:t>
                      </a:r>
                    </a:p>
                    <a:p>
                      <a:pPr>
                        <a:lnSpc>
                          <a:spcPct val="115000"/>
                        </a:lnSpc>
                        <a:spcAft>
                          <a:spcPts val="1000"/>
                        </a:spcAft>
                      </a:pPr>
                      <a:r>
                        <a:rPr lang="en-GB" sz="800" b="0" i="1" dirty="0">
                          <a:effectLst/>
                        </a:rPr>
                        <a:t>(what </a:t>
                      </a:r>
                      <a:r>
                        <a:rPr lang="en-GB" sz="800" b="0" i="1" dirty="0" smtClean="0">
                          <a:effectLst/>
                        </a:rPr>
                        <a:t>signs/indicators </a:t>
                      </a:r>
                      <a:r>
                        <a:rPr lang="en-GB" sz="800" b="0" i="1" dirty="0">
                          <a:effectLst/>
                        </a:rPr>
                        <a:t>have we seen, what have we measured, what have people told us)</a:t>
                      </a:r>
                      <a:endParaRPr lang="en-GB" sz="800" b="0" i="1" dirty="0">
                        <a:effectLst/>
                        <a:latin typeface="+mn-lt"/>
                        <a:ea typeface="Calibri"/>
                        <a:cs typeface="Times New Roman"/>
                      </a:endParaRPr>
                    </a:p>
                  </a:txBody>
                  <a:tcPr marL="33574" marR="33574" marT="6805" marB="0" anchor="ctr">
                    <a:lnR w="12700" cap="flat" cmpd="sng" algn="ctr">
                      <a:noFill/>
                      <a:prstDash val="solid"/>
                      <a:round/>
                      <a:headEnd type="none" w="med" len="med"/>
                      <a:tailEnd type="none" w="med" len="med"/>
                    </a:lnR>
                    <a:lnT w="12700" cap="flat" cmpd="sng" algn="ctr">
                      <a:noFill/>
                      <a:prstDash val="solid"/>
                      <a:round/>
                      <a:headEnd type="none" w="med" len="med"/>
                      <a:tailEnd type="none" w="med" len="med"/>
                    </a:lnT>
                  </a:tcPr>
                </a:tc>
              </a:tr>
              <a:tr h="830897">
                <a:tc>
                  <a:txBody>
                    <a:bodyPr/>
                    <a:lstStyle/>
                    <a:p>
                      <a:pPr algn="l">
                        <a:lnSpc>
                          <a:spcPct val="115000"/>
                        </a:lnSpc>
                        <a:spcAft>
                          <a:spcPts val="1000"/>
                        </a:spcAft>
                      </a:pPr>
                      <a:r>
                        <a:rPr lang="en-GB" sz="800" b="0" dirty="0" smtClean="0">
                          <a:effectLst/>
                          <a:latin typeface="+mn-lt"/>
                          <a:ea typeface="Calibri"/>
                          <a:cs typeface="Times New Roman"/>
                        </a:rPr>
                        <a:t>More local</a:t>
                      </a:r>
                      <a:r>
                        <a:rPr lang="en-GB" sz="800" b="0" baseline="0" dirty="0" smtClean="0">
                          <a:effectLst/>
                          <a:latin typeface="+mn-lt"/>
                          <a:ea typeface="Calibri"/>
                          <a:cs typeface="Times New Roman"/>
                        </a:rPr>
                        <a:t> young people have gained sports skills </a:t>
                      </a:r>
                      <a:endParaRPr lang="en-GB" sz="800" b="0" dirty="0">
                        <a:effectLst/>
                        <a:latin typeface="+mn-lt"/>
                        <a:ea typeface="Calibri"/>
                        <a:cs typeface="Times New Roman"/>
                      </a:endParaRPr>
                    </a:p>
                  </a:txBody>
                  <a:tcPr marL="33574" marR="33574" marT="6805" marB="0" anchor="ctr">
                    <a:lnL w="12700" cap="flat" cmpd="sng" algn="ctr">
                      <a:noFill/>
                      <a:prstDash val="solid"/>
                      <a:round/>
                      <a:headEnd type="none" w="med" len="med"/>
                      <a:tailEnd type="none" w="med" len="med"/>
                    </a:lnL>
                  </a:tcP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GB" sz="800" dirty="0" smtClean="0">
                          <a:effectLst/>
                          <a:sym typeface="Wingdings"/>
                        </a:rPr>
                        <a:t></a:t>
                      </a:r>
                      <a:endParaRPr lang="en-GB" sz="800" dirty="0" smtClean="0">
                        <a:effectLst/>
                        <a:latin typeface="+mn-lt"/>
                        <a:ea typeface="Calibri"/>
                        <a:cs typeface="Times New Roman"/>
                      </a:endParaRPr>
                    </a:p>
                    <a:p>
                      <a:pPr>
                        <a:lnSpc>
                          <a:spcPct val="115000"/>
                        </a:lnSpc>
                        <a:spcAft>
                          <a:spcPts val="1000"/>
                        </a:spcAft>
                      </a:pPr>
                      <a:endParaRPr lang="en-GB" sz="800" dirty="0">
                        <a:effectLst/>
                        <a:latin typeface="+mn-lt"/>
                        <a:ea typeface="Calibri"/>
                        <a:cs typeface="Times New Roman"/>
                      </a:endParaRPr>
                    </a:p>
                  </a:txBody>
                  <a:tcPr marL="33574" marR="33574" marT="6805" marB="0" anchor="ct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GB" sz="800" dirty="0" smtClean="0">
                          <a:effectLst/>
                          <a:sym typeface="Wingdings"/>
                        </a:rPr>
                        <a:t></a:t>
                      </a:r>
                      <a:endParaRPr lang="en-GB" sz="800" dirty="0" smtClean="0">
                        <a:effectLst/>
                        <a:latin typeface="+mn-lt"/>
                        <a:ea typeface="Calibri"/>
                        <a:cs typeface="Times New Roman"/>
                      </a:endParaRPr>
                    </a:p>
                    <a:p>
                      <a:pPr>
                        <a:lnSpc>
                          <a:spcPct val="115000"/>
                        </a:lnSpc>
                        <a:spcAft>
                          <a:spcPts val="1000"/>
                        </a:spcAft>
                      </a:pPr>
                      <a:endParaRPr lang="en-GB" sz="800" dirty="0">
                        <a:effectLst/>
                        <a:latin typeface="+mn-lt"/>
                        <a:ea typeface="Calibri"/>
                        <a:cs typeface="Times New Roman"/>
                      </a:endParaRPr>
                    </a:p>
                  </a:txBody>
                  <a:tcPr marL="33574" marR="33574" marT="6805" marB="0" anchor="ct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GB" sz="800" dirty="0" smtClean="0">
                          <a:effectLst/>
                          <a:sym typeface="Wingdings"/>
                        </a:rPr>
                        <a:t></a:t>
                      </a:r>
                      <a:endParaRPr lang="en-GB" sz="800" dirty="0" smtClean="0">
                        <a:effectLst/>
                        <a:latin typeface="+mn-lt"/>
                        <a:ea typeface="Calibri"/>
                        <a:cs typeface="Times New Roman"/>
                      </a:endParaRPr>
                    </a:p>
                    <a:p>
                      <a:pPr>
                        <a:lnSpc>
                          <a:spcPct val="115000"/>
                        </a:lnSpc>
                        <a:spcAft>
                          <a:spcPts val="1000"/>
                        </a:spcAft>
                      </a:pPr>
                      <a:endParaRPr lang="en-GB" sz="800" dirty="0">
                        <a:effectLst/>
                        <a:latin typeface="+mn-lt"/>
                        <a:ea typeface="Calibri"/>
                        <a:cs typeface="Times New Roman"/>
                      </a:endParaRPr>
                    </a:p>
                  </a:txBody>
                  <a:tcPr marL="33574" marR="33574" marT="6805" marB="0" anchor="ct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GB" sz="800" dirty="0" smtClean="0">
                          <a:effectLst/>
                          <a:sym typeface="Wingdings"/>
                        </a:rPr>
                        <a:t></a:t>
                      </a:r>
                      <a:endParaRPr lang="en-GB" sz="800" dirty="0" smtClean="0">
                        <a:effectLst/>
                        <a:latin typeface="+mn-lt"/>
                        <a:ea typeface="Calibri"/>
                        <a:cs typeface="Times New Roman"/>
                      </a:endParaRPr>
                    </a:p>
                    <a:p>
                      <a:pPr>
                        <a:lnSpc>
                          <a:spcPct val="115000"/>
                        </a:lnSpc>
                        <a:spcAft>
                          <a:spcPts val="1000"/>
                        </a:spcAft>
                      </a:pPr>
                      <a:endParaRPr lang="en-GB" sz="800" dirty="0">
                        <a:effectLst/>
                        <a:latin typeface="+mn-lt"/>
                        <a:ea typeface="Calibri"/>
                        <a:cs typeface="Times New Roman"/>
                      </a:endParaRPr>
                    </a:p>
                  </a:txBody>
                  <a:tcPr marL="33574" marR="33574" marT="6805" marB="0" anchor="ctr"/>
                </a:tc>
                <a:tc>
                  <a:txBody>
                    <a:bodyPr/>
                    <a:lstStyle/>
                    <a:p>
                      <a:pPr>
                        <a:lnSpc>
                          <a:spcPct val="115000"/>
                        </a:lnSpc>
                        <a:spcAft>
                          <a:spcPts val="1000"/>
                        </a:spcAft>
                      </a:pPr>
                      <a:r>
                        <a:rPr lang="en-GB" sz="800" dirty="0" smtClean="0">
                          <a:effectLst/>
                          <a:latin typeface="+mn-lt"/>
                          <a:ea typeface="Calibri"/>
                          <a:cs typeface="Times New Roman"/>
                        </a:rPr>
                        <a:t>Number of participants</a:t>
                      </a:r>
                      <a:r>
                        <a:rPr lang="en-GB" sz="800" baseline="0" dirty="0" smtClean="0">
                          <a:effectLst/>
                          <a:latin typeface="+mn-lt"/>
                          <a:ea typeface="Calibri"/>
                          <a:cs typeface="Times New Roman"/>
                        </a:rPr>
                        <a:t> who  attended sessions and then were able to demonstrate skills – survey of participants before and after sessions</a:t>
                      </a:r>
                      <a:endParaRPr lang="en-GB" sz="800" dirty="0">
                        <a:effectLst/>
                        <a:latin typeface="+mn-lt"/>
                        <a:ea typeface="Calibri"/>
                        <a:cs typeface="Times New Roman"/>
                      </a:endParaRPr>
                    </a:p>
                  </a:txBody>
                  <a:tcPr marL="33574" marR="33574" marT="6805" marB="0">
                    <a:lnR w="12700" cap="flat" cmpd="sng" algn="ctr">
                      <a:noFill/>
                      <a:prstDash val="solid"/>
                      <a:round/>
                      <a:headEnd type="none" w="med" len="med"/>
                      <a:tailEnd type="none" w="med" len="med"/>
                    </a:lnR>
                  </a:tcPr>
                </a:tc>
              </a:tr>
              <a:tr h="1520124">
                <a:tc>
                  <a:txBody>
                    <a:bodyPr/>
                    <a:lstStyle/>
                    <a:p>
                      <a:pPr algn="l">
                        <a:lnSpc>
                          <a:spcPct val="115000"/>
                        </a:lnSpc>
                        <a:spcAft>
                          <a:spcPts val="1000"/>
                        </a:spcAft>
                      </a:pPr>
                      <a:r>
                        <a:rPr lang="en-GB" sz="800" b="0" dirty="0">
                          <a:effectLst/>
                        </a:rPr>
                        <a:t>More local </a:t>
                      </a:r>
                      <a:r>
                        <a:rPr lang="en-GB" sz="800" b="0" dirty="0" smtClean="0">
                          <a:effectLst/>
                        </a:rPr>
                        <a:t>young people have</a:t>
                      </a:r>
                      <a:r>
                        <a:rPr lang="en-GB" sz="800" b="0" baseline="0" dirty="0" smtClean="0">
                          <a:effectLst/>
                        </a:rPr>
                        <a:t> gained a qualification in sports coaching or other in the past 6 months</a:t>
                      </a:r>
                      <a:endParaRPr lang="en-GB" sz="800" b="0" dirty="0">
                        <a:effectLst/>
                        <a:latin typeface="+mn-lt"/>
                        <a:ea typeface="Calibri"/>
                        <a:cs typeface="Times New Roman"/>
                      </a:endParaRPr>
                    </a:p>
                  </a:txBody>
                  <a:tcPr marL="33574" marR="33574" marT="6805" marB="0" anchor="ctr">
                    <a:lnL w="12700" cap="flat" cmpd="sng" algn="ctr">
                      <a:noFill/>
                      <a:prstDash val="solid"/>
                      <a:round/>
                      <a:headEnd type="none" w="med" len="med"/>
                      <a:tailEnd type="none" w="med" len="med"/>
                    </a:lnL>
                  </a:tcPr>
                </a:tc>
                <a:tc>
                  <a:txBody>
                    <a:bodyPr/>
                    <a:lstStyle/>
                    <a:p>
                      <a:pPr>
                        <a:lnSpc>
                          <a:spcPct val="115000"/>
                        </a:lnSpc>
                        <a:spcAft>
                          <a:spcPts val="1000"/>
                        </a:spcAft>
                      </a:pPr>
                      <a:r>
                        <a:rPr lang="en-GB" sz="800" dirty="0">
                          <a:effectLst/>
                          <a:sym typeface="Wingdings"/>
                        </a:rPr>
                        <a:t></a:t>
                      </a:r>
                      <a:endParaRPr lang="en-GB" sz="800" dirty="0">
                        <a:effectLst/>
                        <a:latin typeface="+mn-lt"/>
                        <a:ea typeface="Calibri"/>
                        <a:cs typeface="Times New Roman"/>
                      </a:endParaRPr>
                    </a:p>
                  </a:txBody>
                  <a:tcPr marL="33574" marR="33574" marT="6805" marB="0" anchor="ctr"/>
                </a:tc>
                <a:tc>
                  <a:txBody>
                    <a:bodyPr/>
                    <a:lstStyle/>
                    <a:p>
                      <a:pPr>
                        <a:lnSpc>
                          <a:spcPct val="115000"/>
                        </a:lnSpc>
                        <a:spcAft>
                          <a:spcPts val="1000"/>
                        </a:spcAft>
                      </a:pPr>
                      <a:r>
                        <a:rPr lang="en-GB" sz="800" dirty="0">
                          <a:effectLst/>
                          <a:sym typeface="Wingdings"/>
                        </a:rPr>
                        <a:t></a:t>
                      </a:r>
                      <a:endParaRPr lang="en-GB" sz="800" dirty="0">
                        <a:effectLst/>
                        <a:latin typeface="+mn-lt"/>
                        <a:ea typeface="Calibri"/>
                        <a:cs typeface="Times New Roman"/>
                      </a:endParaRPr>
                    </a:p>
                  </a:txBody>
                  <a:tcPr marL="33574" marR="33574" marT="6805" marB="0" anchor="ctr"/>
                </a:tc>
                <a:tc>
                  <a:txBody>
                    <a:bodyPr/>
                    <a:lstStyle/>
                    <a:p>
                      <a:pPr>
                        <a:lnSpc>
                          <a:spcPct val="115000"/>
                        </a:lnSpc>
                        <a:spcAft>
                          <a:spcPts val="1000"/>
                        </a:spcAft>
                      </a:pPr>
                      <a:r>
                        <a:rPr lang="en-GB" sz="800" dirty="0">
                          <a:effectLst/>
                          <a:sym typeface="Wingdings"/>
                        </a:rPr>
                        <a:t></a:t>
                      </a:r>
                      <a:endParaRPr lang="en-GB" sz="800" dirty="0">
                        <a:effectLst/>
                        <a:latin typeface="+mn-lt"/>
                        <a:ea typeface="Calibri"/>
                        <a:cs typeface="Times New Roman"/>
                      </a:endParaRPr>
                    </a:p>
                  </a:txBody>
                  <a:tcPr marL="33574" marR="33574" marT="6805" marB="0" anchor="ctr"/>
                </a:tc>
                <a:tc>
                  <a:txBody>
                    <a:bodyPr/>
                    <a:lstStyle/>
                    <a:p>
                      <a:pPr>
                        <a:lnSpc>
                          <a:spcPct val="115000"/>
                        </a:lnSpc>
                        <a:spcAft>
                          <a:spcPts val="1000"/>
                        </a:spcAft>
                      </a:pPr>
                      <a:r>
                        <a:rPr lang="en-GB" sz="800" dirty="0">
                          <a:effectLst/>
                          <a:sym typeface="Wingdings"/>
                        </a:rPr>
                        <a:t></a:t>
                      </a:r>
                      <a:endParaRPr lang="en-GB" sz="800" dirty="0">
                        <a:effectLst/>
                        <a:latin typeface="+mn-lt"/>
                        <a:ea typeface="Calibri"/>
                        <a:cs typeface="Times New Roman"/>
                      </a:endParaRPr>
                    </a:p>
                  </a:txBody>
                  <a:tcPr marL="33574" marR="33574" marT="6805" marB="0" anchor="ctr"/>
                </a:tc>
                <a:tc>
                  <a:txBody>
                    <a:bodyPr/>
                    <a:lstStyle/>
                    <a:p>
                      <a:pPr>
                        <a:lnSpc>
                          <a:spcPct val="115000"/>
                        </a:lnSpc>
                        <a:spcAft>
                          <a:spcPts val="1000"/>
                        </a:spcAft>
                      </a:pPr>
                      <a:r>
                        <a:rPr lang="en-GB" sz="800" dirty="0" smtClean="0">
                          <a:effectLst/>
                          <a:latin typeface="+mn-lt"/>
                          <a:ea typeface="+mn-ea"/>
                          <a:cs typeface="+mn-cs"/>
                        </a:rPr>
                        <a:t>Number</a:t>
                      </a:r>
                      <a:r>
                        <a:rPr lang="en-GB" sz="800" baseline="0" dirty="0" smtClean="0">
                          <a:effectLst/>
                          <a:latin typeface="+mn-lt"/>
                          <a:ea typeface="+mn-ea"/>
                          <a:cs typeface="+mn-cs"/>
                        </a:rPr>
                        <a:t> of participants who attended sessions and then got qualifications within 6 months</a:t>
                      </a:r>
                    </a:p>
                    <a:p>
                      <a:pPr>
                        <a:lnSpc>
                          <a:spcPct val="115000"/>
                        </a:lnSpc>
                        <a:spcAft>
                          <a:spcPts val="1000"/>
                        </a:spcAft>
                      </a:pPr>
                      <a:r>
                        <a:rPr lang="en-GB" sz="800" dirty="0" smtClean="0">
                          <a:effectLst/>
                          <a:latin typeface="+mn-lt"/>
                          <a:ea typeface="Calibri"/>
                          <a:cs typeface="Times New Roman"/>
                        </a:rPr>
                        <a:t>Survey of participants</a:t>
                      </a:r>
                      <a:r>
                        <a:rPr lang="en-GB" sz="800" baseline="0" dirty="0" smtClean="0">
                          <a:effectLst/>
                          <a:latin typeface="+mn-lt"/>
                          <a:ea typeface="Calibri"/>
                          <a:cs typeface="Times New Roman"/>
                        </a:rPr>
                        <a:t> before and after session, and follow-up after 6 months</a:t>
                      </a:r>
                      <a:endParaRPr lang="en-GB" sz="800" dirty="0">
                        <a:effectLst/>
                        <a:latin typeface="+mn-lt"/>
                        <a:ea typeface="Calibri"/>
                        <a:cs typeface="Times New Roman"/>
                      </a:endParaRPr>
                    </a:p>
                  </a:txBody>
                  <a:tcPr marL="33574" marR="33574" marT="6805" marB="0">
                    <a:lnR w="12700" cap="flat" cmpd="sng" algn="ctr">
                      <a:noFill/>
                      <a:prstDash val="solid"/>
                      <a:round/>
                      <a:headEnd type="none" w="med" len="med"/>
                      <a:tailEnd type="none" w="med" len="med"/>
                    </a:lnR>
                  </a:tcPr>
                </a:tc>
              </a:tr>
              <a:tr h="1520124">
                <a:tc>
                  <a:txBody>
                    <a:bodyPr/>
                    <a:lstStyle/>
                    <a:p>
                      <a:pPr algn="l">
                        <a:lnSpc>
                          <a:spcPct val="115000"/>
                        </a:lnSpc>
                        <a:spcAft>
                          <a:spcPts val="1000"/>
                        </a:spcAft>
                      </a:pPr>
                      <a:r>
                        <a:rPr lang="en-GB" sz="800" b="0" dirty="0" smtClean="0">
                          <a:effectLst/>
                          <a:latin typeface="+mn-lt"/>
                          <a:ea typeface="Calibri"/>
                          <a:cs typeface="Times New Roman"/>
                        </a:rPr>
                        <a:t>More young people who have participated in the sessions</a:t>
                      </a:r>
                      <a:r>
                        <a:rPr lang="en-GB" sz="800" b="0" baseline="0" dirty="0" smtClean="0">
                          <a:effectLst/>
                          <a:latin typeface="+mn-lt"/>
                          <a:ea typeface="Calibri"/>
                          <a:cs typeface="Times New Roman"/>
                        </a:rPr>
                        <a:t> </a:t>
                      </a:r>
                      <a:r>
                        <a:rPr lang="en-GB" sz="800" b="0" dirty="0" smtClean="0">
                          <a:effectLst/>
                          <a:latin typeface="+mn-lt"/>
                          <a:ea typeface="Calibri"/>
                          <a:cs typeface="Times New Roman"/>
                        </a:rPr>
                        <a:t>have gained employment </a:t>
                      </a:r>
                      <a:endParaRPr lang="en-GB" sz="800" b="0" dirty="0">
                        <a:effectLst/>
                        <a:latin typeface="+mn-lt"/>
                        <a:ea typeface="Calibri"/>
                        <a:cs typeface="Times New Roman"/>
                      </a:endParaRPr>
                    </a:p>
                  </a:txBody>
                  <a:tcPr marL="33574" marR="33574" marT="6805" marB="0" anchor="ctr">
                    <a:lnL w="12700" cap="flat" cmpd="sng" algn="ctr">
                      <a:noFill/>
                      <a:prstDash val="solid"/>
                      <a:round/>
                      <a:headEnd type="none" w="med" len="med"/>
                      <a:tailEnd type="none" w="med" len="med"/>
                    </a:lnL>
                  </a:tcP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GB" sz="800" dirty="0" smtClean="0">
                          <a:effectLst/>
                          <a:sym typeface="Wingdings"/>
                        </a:rPr>
                        <a:t></a:t>
                      </a:r>
                      <a:endParaRPr lang="en-GB" sz="800" dirty="0" smtClean="0">
                        <a:effectLst/>
                        <a:latin typeface="+mn-lt"/>
                        <a:ea typeface="Calibri"/>
                        <a:cs typeface="Times New Roman"/>
                      </a:endParaRPr>
                    </a:p>
                    <a:p>
                      <a:pPr>
                        <a:lnSpc>
                          <a:spcPct val="115000"/>
                        </a:lnSpc>
                        <a:spcAft>
                          <a:spcPts val="1000"/>
                        </a:spcAft>
                      </a:pPr>
                      <a:endParaRPr lang="en-GB" sz="800" dirty="0">
                        <a:effectLst/>
                        <a:latin typeface="+mn-lt"/>
                        <a:ea typeface="Calibri"/>
                        <a:cs typeface="Times New Roman"/>
                      </a:endParaRPr>
                    </a:p>
                  </a:txBody>
                  <a:tcPr marL="33574" marR="33574" marT="6805" marB="0" anchor="ct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GB" sz="800" dirty="0" smtClean="0">
                          <a:effectLst/>
                          <a:sym typeface="Wingdings"/>
                        </a:rPr>
                        <a:t></a:t>
                      </a:r>
                      <a:endParaRPr lang="en-GB" sz="800" dirty="0" smtClean="0">
                        <a:effectLst/>
                        <a:latin typeface="+mn-lt"/>
                        <a:ea typeface="Calibri"/>
                        <a:cs typeface="Times New Roman"/>
                      </a:endParaRPr>
                    </a:p>
                    <a:p>
                      <a:pPr>
                        <a:lnSpc>
                          <a:spcPct val="115000"/>
                        </a:lnSpc>
                        <a:spcAft>
                          <a:spcPts val="1000"/>
                        </a:spcAft>
                      </a:pPr>
                      <a:endParaRPr lang="en-GB" sz="800" dirty="0">
                        <a:effectLst/>
                        <a:latin typeface="+mn-lt"/>
                        <a:ea typeface="Calibri"/>
                        <a:cs typeface="Times New Roman"/>
                      </a:endParaRPr>
                    </a:p>
                  </a:txBody>
                  <a:tcPr marL="33574" marR="33574" marT="6805" marB="0" anchor="ct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GB" sz="800" dirty="0" smtClean="0">
                          <a:effectLst/>
                          <a:sym typeface="Wingdings"/>
                        </a:rPr>
                        <a:t></a:t>
                      </a:r>
                      <a:endParaRPr lang="en-GB" sz="800" dirty="0" smtClean="0">
                        <a:effectLst/>
                        <a:latin typeface="+mn-lt"/>
                        <a:ea typeface="Calibri"/>
                        <a:cs typeface="Times New Roman"/>
                      </a:endParaRPr>
                    </a:p>
                    <a:p>
                      <a:pPr>
                        <a:lnSpc>
                          <a:spcPct val="115000"/>
                        </a:lnSpc>
                        <a:spcAft>
                          <a:spcPts val="1000"/>
                        </a:spcAft>
                      </a:pPr>
                      <a:endParaRPr lang="en-GB" sz="800" dirty="0">
                        <a:effectLst/>
                        <a:latin typeface="+mn-lt"/>
                        <a:ea typeface="Calibri"/>
                        <a:cs typeface="Times New Roman"/>
                      </a:endParaRPr>
                    </a:p>
                  </a:txBody>
                  <a:tcPr marL="33574" marR="33574" marT="6805" marB="0" anchor="ctr"/>
                </a:tc>
                <a:tc>
                  <a:txBody>
                    <a:bodyPr/>
                    <a:lstStyle/>
                    <a:p>
                      <a:pPr marL="0" marR="0" indent="0" algn="l" defTabSz="914400" rtl="0" eaLnBrk="1" fontAlgn="auto" latinLnBrk="0" hangingPunct="1">
                        <a:lnSpc>
                          <a:spcPct val="115000"/>
                        </a:lnSpc>
                        <a:spcBef>
                          <a:spcPts val="0"/>
                        </a:spcBef>
                        <a:spcAft>
                          <a:spcPts val="1000"/>
                        </a:spcAft>
                        <a:buClrTx/>
                        <a:buSzTx/>
                        <a:buFontTx/>
                        <a:buNone/>
                        <a:tabLst/>
                        <a:defRPr/>
                      </a:pPr>
                      <a:r>
                        <a:rPr lang="en-GB" sz="800" dirty="0" smtClean="0">
                          <a:effectLst/>
                          <a:sym typeface="Wingdings"/>
                        </a:rPr>
                        <a:t></a:t>
                      </a:r>
                      <a:endParaRPr lang="en-GB" sz="800" dirty="0" smtClean="0">
                        <a:effectLst/>
                        <a:latin typeface="+mn-lt"/>
                        <a:ea typeface="Calibri"/>
                        <a:cs typeface="Times New Roman"/>
                      </a:endParaRPr>
                    </a:p>
                    <a:p>
                      <a:pPr>
                        <a:lnSpc>
                          <a:spcPct val="115000"/>
                        </a:lnSpc>
                        <a:spcAft>
                          <a:spcPts val="1000"/>
                        </a:spcAft>
                      </a:pPr>
                      <a:endParaRPr lang="en-GB" sz="800" dirty="0">
                        <a:effectLst/>
                        <a:latin typeface="+mn-lt"/>
                        <a:ea typeface="Calibri"/>
                        <a:cs typeface="Times New Roman"/>
                      </a:endParaRPr>
                    </a:p>
                  </a:txBody>
                  <a:tcPr marL="33574" marR="33574" marT="6805" marB="0" anchor="ctr"/>
                </a:tc>
                <a:tc>
                  <a:txBody>
                    <a:bodyPr/>
                    <a:lstStyle/>
                    <a:p>
                      <a:pPr>
                        <a:lnSpc>
                          <a:spcPct val="115000"/>
                        </a:lnSpc>
                        <a:spcAft>
                          <a:spcPts val="1000"/>
                        </a:spcAft>
                      </a:pPr>
                      <a:r>
                        <a:rPr lang="en-GB" sz="800" dirty="0" smtClean="0">
                          <a:effectLst/>
                          <a:latin typeface="+mn-lt"/>
                          <a:ea typeface="+mn-ea"/>
                          <a:cs typeface="+mn-cs"/>
                        </a:rPr>
                        <a:t>Number</a:t>
                      </a:r>
                      <a:r>
                        <a:rPr lang="en-GB" sz="800" baseline="0" dirty="0" smtClean="0">
                          <a:effectLst/>
                          <a:latin typeface="+mn-lt"/>
                          <a:ea typeface="+mn-ea"/>
                          <a:cs typeface="+mn-cs"/>
                        </a:rPr>
                        <a:t> of participants who attended sessions and then gained employment within 6 months</a:t>
                      </a:r>
                    </a:p>
                    <a:p>
                      <a:pPr>
                        <a:lnSpc>
                          <a:spcPct val="115000"/>
                        </a:lnSpc>
                        <a:spcAft>
                          <a:spcPts val="1000"/>
                        </a:spcAft>
                      </a:pPr>
                      <a:r>
                        <a:rPr lang="en-GB" sz="800" dirty="0" smtClean="0">
                          <a:effectLst/>
                          <a:latin typeface="+mn-lt"/>
                          <a:ea typeface="Calibri"/>
                          <a:cs typeface="Times New Roman"/>
                        </a:rPr>
                        <a:t>Survey of participants</a:t>
                      </a:r>
                      <a:r>
                        <a:rPr lang="en-GB" sz="800" baseline="0" dirty="0" smtClean="0">
                          <a:effectLst/>
                          <a:latin typeface="+mn-lt"/>
                          <a:ea typeface="Calibri"/>
                          <a:cs typeface="Times New Roman"/>
                        </a:rPr>
                        <a:t> before and after session, and follow-up after 6 months</a:t>
                      </a:r>
                      <a:endParaRPr lang="en-GB" sz="800" dirty="0" smtClean="0">
                        <a:effectLst/>
                        <a:latin typeface="+mn-lt"/>
                        <a:ea typeface="Calibri"/>
                        <a:cs typeface="Times New Roman"/>
                      </a:endParaRPr>
                    </a:p>
                    <a:p>
                      <a:pPr>
                        <a:lnSpc>
                          <a:spcPct val="115000"/>
                        </a:lnSpc>
                        <a:spcAft>
                          <a:spcPts val="1000"/>
                        </a:spcAft>
                      </a:pPr>
                      <a:endParaRPr lang="en-GB" sz="800" dirty="0">
                        <a:effectLst/>
                        <a:latin typeface="+mn-lt"/>
                        <a:ea typeface="Calibri"/>
                        <a:cs typeface="Times New Roman"/>
                      </a:endParaRPr>
                    </a:p>
                  </a:txBody>
                  <a:tcPr marL="33574" marR="33574" marT="6805" marB="0">
                    <a:lnR w="12700" cap="flat" cmpd="sng" algn="ctr">
                      <a:noFill/>
                      <a:prstDash val="solid"/>
                      <a:round/>
                      <a:headEnd type="none" w="med" len="med"/>
                      <a:tailEnd type="none" w="med" len="med"/>
                    </a:lnR>
                  </a:tcPr>
                </a:tc>
              </a:tr>
            </a:tbl>
          </a:graphicData>
        </a:graphic>
      </p:graphicFrame>
      <p:sp>
        <p:nvSpPr>
          <p:cNvPr id="5" name="Content Placeholder 6"/>
          <p:cNvSpPr txBox="1">
            <a:spLocks/>
          </p:cNvSpPr>
          <p:nvPr/>
        </p:nvSpPr>
        <p:spPr>
          <a:xfrm>
            <a:off x="869372" y="1825625"/>
            <a:ext cx="3930484" cy="44116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spcAft>
                <a:spcPts val="600"/>
              </a:spcAft>
              <a:buNone/>
            </a:pPr>
            <a:r>
              <a:rPr lang="en-GB" sz="1700" dirty="0" smtClean="0"/>
              <a:t>Try </a:t>
            </a:r>
            <a:r>
              <a:rPr lang="en-GB" sz="1700" dirty="0"/>
              <a:t>to decide on good things that you could measure to show how close you are to achieving your goals. </a:t>
            </a:r>
            <a:endParaRPr lang="en-GB" sz="1700" dirty="0" smtClean="0"/>
          </a:p>
          <a:p>
            <a:pPr marL="0" indent="0" algn="just">
              <a:lnSpc>
                <a:spcPct val="100000"/>
              </a:lnSpc>
              <a:spcAft>
                <a:spcPts val="600"/>
              </a:spcAft>
              <a:buNone/>
            </a:pPr>
            <a:r>
              <a:rPr lang="en-GB" sz="1700" dirty="0" smtClean="0"/>
              <a:t>For each outcome, you can come up with observable measures (which can be called </a:t>
            </a:r>
            <a:r>
              <a:rPr lang="en-GB" sz="1700" b="1" dirty="0" smtClean="0"/>
              <a:t>indicators) </a:t>
            </a:r>
            <a:r>
              <a:rPr lang="en-GB" sz="1700" dirty="0" smtClean="0"/>
              <a:t>to show the change the project is making and how close you are to achieving your outcomes. We </a:t>
            </a:r>
            <a:r>
              <a:rPr lang="en-GB" sz="1700" dirty="0"/>
              <a:t>suggest keeping it simple to start with, so focus on measuring only one or two outcomes. </a:t>
            </a:r>
            <a:endParaRPr lang="en-GB" sz="1700" dirty="0" smtClean="0"/>
          </a:p>
          <a:p>
            <a:pPr marL="0" indent="0" algn="just">
              <a:lnSpc>
                <a:spcPct val="100000"/>
              </a:lnSpc>
              <a:spcAft>
                <a:spcPts val="600"/>
              </a:spcAft>
              <a:buNone/>
            </a:pPr>
            <a:r>
              <a:rPr lang="en-GB" sz="1700" dirty="0" smtClean="0"/>
              <a:t>You can use this table to think through how you will know if you’re achieving your intended outcome.</a:t>
            </a:r>
            <a:endParaRPr lang="en-GB" sz="1700" dirty="0"/>
          </a:p>
        </p:txBody>
      </p:sp>
    </p:spTree>
    <p:extLst>
      <p:ext uri="{BB962C8B-B14F-4D97-AF65-F5344CB8AC3E}">
        <p14:creationId xmlns:p14="http://schemas.microsoft.com/office/powerpoint/2010/main" val="2487150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marL="0" indent="0" algn="ctr">
              <a:lnSpc>
                <a:spcPct val="100000"/>
              </a:lnSpc>
            </a:pPr>
            <a:r>
              <a:rPr lang="en-GB" sz="3600" dirty="0"/>
              <a:t>What kind of information can you collect?</a:t>
            </a:r>
          </a:p>
        </p:txBody>
      </p:sp>
      <p:sp>
        <p:nvSpPr>
          <p:cNvPr id="6" name="Content Placeholder 6"/>
          <p:cNvSpPr>
            <a:spLocks noGrp="1"/>
          </p:cNvSpPr>
          <p:nvPr>
            <p:ph idx="1"/>
          </p:nvPr>
        </p:nvSpPr>
        <p:spPr>
          <a:xfrm>
            <a:off x="869372" y="1885974"/>
            <a:ext cx="10515600" cy="4351338"/>
          </a:xfrm>
        </p:spPr>
        <p:txBody>
          <a:bodyPr>
            <a:normAutofit/>
          </a:bodyPr>
          <a:lstStyle/>
          <a:p>
            <a:pPr marL="0" indent="0" algn="just">
              <a:lnSpc>
                <a:spcPct val="100000"/>
              </a:lnSpc>
              <a:buNone/>
            </a:pPr>
            <a:r>
              <a:rPr lang="en-GB" sz="1800" dirty="0" smtClean="0"/>
              <a:t>There are two main types </a:t>
            </a:r>
            <a:r>
              <a:rPr lang="en-GB" sz="1800" dirty="0"/>
              <a:t>of </a:t>
            </a:r>
            <a:r>
              <a:rPr lang="en-GB" sz="1800" dirty="0" smtClean="0"/>
              <a:t>data:</a:t>
            </a:r>
            <a:endParaRPr lang="en-GB" sz="1800" dirty="0"/>
          </a:p>
          <a:p>
            <a:pPr lvl="0" algn="just">
              <a:lnSpc>
                <a:spcPct val="100000"/>
              </a:lnSpc>
            </a:pPr>
            <a:r>
              <a:rPr lang="en-GB" sz="1800" b="1" dirty="0" smtClean="0"/>
              <a:t>Quantitative</a:t>
            </a:r>
            <a:r>
              <a:rPr lang="en-GB" sz="1800" dirty="0" smtClean="0"/>
              <a:t> e.g</a:t>
            </a:r>
            <a:r>
              <a:rPr lang="en-GB" sz="1800" dirty="0"/>
              <a:t>. numbers</a:t>
            </a:r>
          </a:p>
          <a:p>
            <a:pPr lvl="0" algn="just">
              <a:lnSpc>
                <a:spcPct val="100000"/>
              </a:lnSpc>
            </a:pPr>
            <a:r>
              <a:rPr lang="en-GB" sz="1800" b="1" dirty="0"/>
              <a:t>Qualitative</a:t>
            </a:r>
            <a:r>
              <a:rPr lang="en-GB" sz="1800" dirty="0"/>
              <a:t> </a:t>
            </a:r>
            <a:r>
              <a:rPr lang="en-GB" sz="1800" dirty="0" smtClean="0"/>
              <a:t>e.g</a:t>
            </a:r>
            <a:r>
              <a:rPr lang="en-GB" sz="1800" dirty="0"/>
              <a:t>. what people </a:t>
            </a:r>
            <a:r>
              <a:rPr lang="en-GB" sz="1800" dirty="0" smtClean="0"/>
              <a:t>say, sounds, pictures</a:t>
            </a:r>
          </a:p>
          <a:p>
            <a:pPr marL="0" indent="0" algn="just">
              <a:lnSpc>
                <a:spcPct val="100000"/>
              </a:lnSpc>
              <a:buNone/>
            </a:pPr>
            <a:endParaRPr lang="en-GB" sz="300" dirty="0" smtClean="0"/>
          </a:p>
          <a:p>
            <a:pPr marL="0" indent="0" algn="just">
              <a:lnSpc>
                <a:spcPct val="100000"/>
              </a:lnSpc>
              <a:buNone/>
            </a:pPr>
            <a:r>
              <a:rPr lang="en-GB" sz="1800" dirty="0" smtClean="0"/>
              <a:t>Quantitative </a:t>
            </a:r>
            <a:r>
              <a:rPr lang="en-GB" sz="1800" dirty="0" smtClean="0"/>
              <a:t>and qualitative data can be put together to tell a great story, which is often more persuasive than just a table of figures. Collecting a mixture of numbers and personal accounts can bring your whole story alive. </a:t>
            </a:r>
          </a:p>
          <a:p>
            <a:pPr marL="0" indent="0" algn="just">
              <a:lnSpc>
                <a:spcPct val="100000"/>
              </a:lnSpc>
              <a:buNone/>
            </a:pPr>
            <a:r>
              <a:rPr lang="en-GB" sz="1800" dirty="0" smtClean="0"/>
              <a:t>Do think about what kind of data you need – different outcomes require different methods of data collection so it is worth discussing the measures with your stakeholders before you start.</a:t>
            </a:r>
          </a:p>
          <a:p>
            <a:pPr marL="0" indent="0" algn="just">
              <a:lnSpc>
                <a:spcPct val="100000"/>
              </a:lnSpc>
              <a:buNone/>
            </a:pPr>
            <a:r>
              <a:rPr lang="en-GB" sz="1800" dirty="0" smtClean="0"/>
              <a:t>It important to remember that not everything can be counted very easily e.g. enthusiasm or passion, but you might still might want to record it with a photo. </a:t>
            </a:r>
          </a:p>
          <a:p>
            <a:pPr marL="0" indent="0" algn="just">
              <a:lnSpc>
                <a:spcPct val="100000"/>
              </a:lnSpc>
              <a:buNone/>
            </a:pPr>
            <a:r>
              <a:rPr lang="en-GB" sz="1800" dirty="0" smtClean="0"/>
              <a:t>Experiment and have fun! </a:t>
            </a:r>
          </a:p>
          <a:p>
            <a:pPr marL="0" indent="0" algn="just">
              <a:lnSpc>
                <a:spcPct val="100000"/>
              </a:lnSpc>
              <a:buNone/>
            </a:pPr>
            <a:endParaRPr lang="en-GB" sz="1800" dirty="0"/>
          </a:p>
          <a:p>
            <a:pPr marL="0" indent="0">
              <a:buNone/>
            </a:pPr>
            <a:endParaRPr lang="en-GB" sz="1800" dirty="0"/>
          </a:p>
          <a:p>
            <a:pPr marL="0" indent="0">
              <a:lnSpc>
                <a:spcPct val="100000"/>
              </a:lnSpc>
              <a:spcAft>
                <a:spcPts val="600"/>
              </a:spcAft>
              <a:buNone/>
            </a:pPr>
            <a:endParaRPr lang="en-GB" sz="1800" dirty="0" smtClean="0"/>
          </a:p>
        </p:txBody>
      </p:sp>
    </p:spTree>
    <p:extLst>
      <p:ext uri="{BB962C8B-B14F-4D97-AF65-F5344CB8AC3E}">
        <p14:creationId xmlns:p14="http://schemas.microsoft.com/office/powerpoint/2010/main" val="160054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animEffect transition="in" filter="fade">
                                      <p:cBhvr>
                                        <p:cTn id="17" dur="500"/>
                                        <p:tgtEl>
                                          <p:spTgt spid="6">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Step 2: Doing it</a:t>
            </a:r>
            <a:endParaRPr lang="en-GB" sz="3600" dirty="0"/>
          </a:p>
        </p:txBody>
      </p:sp>
      <p:sp>
        <p:nvSpPr>
          <p:cNvPr id="6" name="Content Placeholder 6"/>
          <p:cNvSpPr>
            <a:spLocks noGrp="1"/>
          </p:cNvSpPr>
          <p:nvPr>
            <p:ph idx="1"/>
          </p:nvPr>
        </p:nvSpPr>
        <p:spPr>
          <a:xfrm>
            <a:off x="869372" y="1957982"/>
            <a:ext cx="10515600" cy="4351338"/>
          </a:xfrm>
        </p:spPr>
        <p:txBody>
          <a:bodyPr>
            <a:normAutofit/>
          </a:bodyPr>
          <a:lstStyle/>
          <a:p>
            <a:pPr marL="0" indent="0">
              <a:buNone/>
            </a:pPr>
            <a:r>
              <a:rPr lang="en-GB" sz="1800" dirty="0" smtClean="0"/>
              <a:t>To help you gather your evidence, you can start by asking a few questions:</a:t>
            </a:r>
          </a:p>
          <a:p>
            <a:pPr>
              <a:buClr>
                <a:srgbClr val="AF3794"/>
              </a:buClr>
            </a:pPr>
            <a:r>
              <a:rPr lang="en-GB" sz="1800" dirty="0" smtClean="0"/>
              <a:t>What </a:t>
            </a:r>
            <a:r>
              <a:rPr lang="en-GB" sz="1800" dirty="0"/>
              <a:t>information do you already have?</a:t>
            </a:r>
          </a:p>
          <a:p>
            <a:pPr lvl="0">
              <a:buClr>
                <a:srgbClr val="AF3794"/>
              </a:buClr>
            </a:pPr>
            <a:r>
              <a:rPr lang="en-GB" sz="1800" dirty="0"/>
              <a:t>What information do you still </a:t>
            </a:r>
            <a:r>
              <a:rPr lang="en-GB" sz="1800" dirty="0" smtClean="0"/>
              <a:t>need to collect?</a:t>
            </a:r>
            <a:endParaRPr lang="en-GB" sz="1800" dirty="0"/>
          </a:p>
          <a:p>
            <a:pPr lvl="0">
              <a:buClr>
                <a:srgbClr val="AF3794"/>
              </a:buClr>
            </a:pPr>
            <a:r>
              <a:rPr lang="en-GB" sz="1800" dirty="0"/>
              <a:t>How are you going to collect it</a:t>
            </a:r>
            <a:r>
              <a:rPr lang="en-GB" sz="1800" dirty="0" smtClean="0"/>
              <a:t>? </a:t>
            </a:r>
          </a:p>
          <a:p>
            <a:pPr lvl="0">
              <a:buClr>
                <a:srgbClr val="AF3794"/>
              </a:buClr>
            </a:pPr>
            <a:r>
              <a:rPr lang="en-GB" sz="1800" dirty="0" smtClean="0"/>
              <a:t>Who/where are you collecting it from?</a:t>
            </a:r>
            <a:endParaRPr lang="en-GB" sz="1800" dirty="0"/>
          </a:p>
          <a:p>
            <a:pPr lvl="0">
              <a:buClr>
                <a:srgbClr val="AF3794"/>
              </a:buClr>
            </a:pPr>
            <a:r>
              <a:rPr lang="en-GB" sz="1800" dirty="0"/>
              <a:t>Who will collect </a:t>
            </a:r>
            <a:r>
              <a:rPr lang="en-GB" sz="1800" dirty="0" smtClean="0"/>
              <a:t>the evidence – someone from your group or somebody else?</a:t>
            </a:r>
            <a:endParaRPr lang="en-GB" sz="1800" dirty="0"/>
          </a:p>
          <a:p>
            <a:pPr lvl="0">
              <a:buClr>
                <a:srgbClr val="AF3794"/>
              </a:buClr>
            </a:pPr>
            <a:r>
              <a:rPr lang="en-GB" sz="1800" dirty="0"/>
              <a:t>When does it need to be collected by</a:t>
            </a:r>
            <a:r>
              <a:rPr lang="en-GB" sz="1800" dirty="0" smtClean="0"/>
              <a:t>?</a:t>
            </a:r>
            <a:endParaRPr lang="en-GB" sz="1800" dirty="0"/>
          </a:p>
          <a:p>
            <a:pPr marL="0" indent="0">
              <a:buNone/>
            </a:pPr>
            <a:endParaRPr lang="en-GB" sz="1800" dirty="0" smtClean="0"/>
          </a:p>
        </p:txBody>
      </p:sp>
    </p:spTree>
    <p:extLst>
      <p:ext uri="{BB962C8B-B14F-4D97-AF65-F5344CB8AC3E}">
        <p14:creationId xmlns:p14="http://schemas.microsoft.com/office/powerpoint/2010/main" val="23424052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2" end="2"/>
                                            </p:txEl>
                                          </p:spTgt>
                                        </p:tgtEl>
                                        <p:attrNameLst>
                                          <p:attrName>style.visibility</p:attrName>
                                        </p:attrNameLst>
                                      </p:cBhvr>
                                      <p:to>
                                        <p:strVal val="visible"/>
                                      </p:to>
                                    </p:set>
                                    <p:animEffect transition="in" filter="fade">
                                      <p:cBhvr>
                                        <p:cTn id="10" dur="500"/>
                                        <p:tgtEl>
                                          <p:spTgt spid="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animEffect transition="in" filter="fade">
                                      <p:cBhvr>
                                        <p:cTn id="13" dur="500"/>
                                        <p:tgtEl>
                                          <p:spTgt spid="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4" end="4"/>
                                            </p:txEl>
                                          </p:spTgt>
                                        </p:tgtEl>
                                        <p:attrNameLst>
                                          <p:attrName>style.visibility</p:attrName>
                                        </p:attrNameLst>
                                      </p:cBhvr>
                                      <p:to>
                                        <p:strVal val="visible"/>
                                      </p:to>
                                    </p:set>
                                    <p:animEffect transition="in" filter="fade">
                                      <p:cBhvr>
                                        <p:cTn id="16" dur="500"/>
                                        <p:tgtEl>
                                          <p:spTgt spid="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animEffect transition="in" filter="fade">
                                      <p:cBhvr>
                                        <p:cTn id="19" dur="500"/>
                                        <p:tgtEl>
                                          <p:spTgt spid="6">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6" end="6"/>
                                            </p:txEl>
                                          </p:spTgt>
                                        </p:tgtEl>
                                        <p:attrNameLst>
                                          <p:attrName>style.visibility</p:attrName>
                                        </p:attrNameLst>
                                      </p:cBhvr>
                                      <p:to>
                                        <p:strVal val="visible"/>
                                      </p:to>
                                    </p:set>
                                    <p:animEffect transition="in" filter="fade">
                                      <p:cBhvr>
                                        <p:cTn id="22"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marL="0" indent="0" algn="ctr"/>
            <a:r>
              <a:rPr lang="en-GB" sz="3600" dirty="0"/>
              <a:t>How can you collect the data?</a:t>
            </a:r>
          </a:p>
        </p:txBody>
      </p:sp>
      <p:sp>
        <p:nvSpPr>
          <p:cNvPr id="6" name="Content Placeholder 6"/>
          <p:cNvSpPr>
            <a:spLocks noGrp="1"/>
          </p:cNvSpPr>
          <p:nvPr>
            <p:ph idx="1"/>
          </p:nvPr>
        </p:nvSpPr>
        <p:spPr>
          <a:xfrm>
            <a:off x="869372" y="1825625"/>
            <a:ext cx="10515600" cy="4351338"/>
          </a:xfrm>
        </p:spPr>
        <p:txBody>
          <a:bodyPr>
            <a:normAutofit/>
          </a:bodyPr>
          <a:lstStyle/>
          <a:p>
            <a:pPr marL="0" indent="0" algn="just">
              <a:lnSpc>
                <a:spcPct val="100000"/>
              </a:lnSpc>
              <a:buNone/>
            </a:pPr>
            <a:r>
              <a:rPr lang="en-GB" sz="1800" dirty="0" smtClean="0"/>
              <a:t>To </a:t>
            </a:r>
            <a:r>
              <a:rPr lang="en-GB" sz="1800" dirty="0"/>
              <a:t>help you gather your evidence, you can start by asking a few questions</a:t>
            </a:r>
            <a:r>
              <a:rPr lang="en-GB" sz="1800" dirty="0" smtClean="0"/>
              <a:t>:</a:t>
            </a:r>
          </a:p>
          <a:p>
            <a:pPr algn="just">
              <a:lnSpc>
                <a:spcPct val="100000"/>
              </a:lnSpc>
              <a:buClr>
                <a:srgbClr val="AF3794"/>
              </a:buClr>
            </a:pPr>
            <a:r>
              <a:rPr lang="en-GB" sz="1800" b="1" dirty="0" smtClean="0"/>
              <a:t>What </a:t>
            </a:r>
            <a:r>
              <a:rPr lang="en-GB" sz="1800" b="1" dirty="0"/>
              <a:t>information do you already have?</a:t>
            </a:r>
            <a:r>
              <a:rPr lang="en-GB" sz="1800" dirty="0"/>
              <a:t> E.g. number of participants attending </a:t>
            </a:r>
            <a:r>
              <a:rPr lang="en-GB" sz="1800" dirty="0" smtClean="0"/>
              <a:t>sports skills and introduction to coaching sessions</a:t>
            </a:r>
            <a:endParaRPr lang="en-GB" sz="1800" dirty="0"/>
          </a:p>
          <a:p>
            <a:pPr algn="just">
              <a:lnSpc>
                <a:spcPct val="100000"/>
              </a:lnSpc>
              <a:buClr>
                <a:srgbClr val="AF3794"/>
              </a:buClr>
            </a:pPr>
            <a:r>
              <a:rPr lang="en-GB" sz="1800" b="1" dirty="0"/>
              <a:t>What information do you still need to collect? </a:t>
            </a:r>
            <a:r>
              <a:rPr lang="en-GB" sz="1800" dirty="0"/>
              <a:t>E.g. age, sex, </a:t>
            </a:r>
            <a:r>
              <a:rPr lang="en-GB" sz="1800" dirty="0" smtClean="0"/>
              <a:t>previous qualifications/education, </a:t>
            </a:r>
            <a:r>
              <a:rPr lang="en-GB" sz="1800" dirty="0"/>
              <a:t>contact details etc. of </a:t>
            </a:r>
            <a:r>
              <a:rPr lang="en-GB" sz="1800" dirty="0" smtClean="0"/>
              <a:t>session </a:t>
            </a:r>
            <a:r>
              <a:rPr lang="en-GB" sz="1800" dirty="0"/>
              <a:t>participants</a:t>
            </a:r>
          </a:p>
          <a:p>
            <a:pPr algn="just">
              <a:lnSpc>
                <a:spcPct val="100000"/>
              </a:lnSpc>
              <a:buClr>
                <a:srgbClr val="AF3794"/>
              </a:buClr>
            </a:pPr>
            <a:r>
              <a:rPr lang="en-GB" sz="1800" b="1" dirty="0"/>
              <a:t>How are you going to collect it? </a:t>
            </a:r>
            <a:r>
              <a:rPr lang="en-GB" sz="1800" dirty="0"/>
              <a:t>E.g. Survey before and after </a:t>
            </a:r>
            <a:r>
              <a:rPr lang="en-GB" sz="1800" dirty="0" smtClean="0"/>
              <a:t>sessions, </a:t>
            </a:r>
            <a:r>
              <a:rPr lang="en-GB" sz="1800" dirty="0"/>
              <a:t>follow-up of participants 6 months later by e-mail and </a:t>
            </a:r>
            <a:r>
              <a:rPr lang="en-GB" sz="1800" dirty="0" smtClean="0"/>
              <a:t>phone</a:t>
            </a:r>
          </a:p>
          <a:p>
            <a:pPr marL="0" indent="0" algn="just">
              <a:lnSpc>
                <a:spcPct val="100000"/>
              </a:lnSpc>
              <a:buNone/>
            </a:pPr>
            <a:endParaRPr lang="en-GB" sz="300" dirty="0" smtClean="0"/>
          </a:p>
          <a:p>
            <a:pPr marL="0" indent="0" algn="just">
              <a:lnSpc>
                <a:spcPct val="100000"/>
              </a:lnSpc>
              <a:buNone/>
            </a:pPr>
            <a:r>
              <a:rPr lang="en-GB" sz="1800" dirty="0" smtClean="0"/>
              <a:t>Depending on </a:t>
            </a:r>
            <a:r>
              <a:rPr lang="en-GB" sz="1800" dirty="0" smtClean="0"/>
              <a:t>the funding and how the commissioners you are working with measure impact, there may be set definitions </a:t>
            </a:r>
            <a:r>
              <a:rPr lang="en-GB" sz="1800" dirty="0"/>
              <a:t>and rules </a:t>
            </a:r>
            <a:r>
              <a:rPr lang="en-GB" sz="1800" dirty="0" smtClean="0"/>
              <a:t>for </a:t>
            </a:r>
            <a:r>
              <a:rPr lang="en-GB" sz="1800" dirty="0"/>
              <a:t>collecting data. What is important is that you have definitions and rules which everyone applies in the same way.</a:t>
            </a:r>
          </a:p>
          <a:p>
            <a:pPr marL="0" indent="0" algn="just">
              <a:lnSpc>
                <a:spcPct val="100000"/>
              </a:lnSpc>
              <a:buNone/>
            </a:pPr>
            <a:endParaRPr lang="en-GB" sz="1800" dirty="0"/>
          </a:p>
        </p:txBody>
      </p:sp>
    </p:spTree>
    <p:extLst>
      <p:ext uri="{BB962C8B-B14F-4D97-AF65-F5344CB8AC3E}">
        <p14:creationId xmlns:p14="http://schemas.microsoft.com/office/powerpoint/2010/main" val="67155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GB" sz="3600" dirty="0"/>
              <a:t>How can you collect evidence?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350534775"/>
              </p:ext>
            </p:extLst>
          </p:nvPr>
        </p:nvGraphicFramePr>
        <p:xfrm>
          <a:off x="767408" y="1772816"/>
          <a:ext cx="10153128" cy="4257248"/>
        </p:xfrm>
        <a:graphic>
          <a:graphicData uri="http://schemas.openxmlformats.org/drawingml/2006/table">
            <a:tbl>
              <a:tblPr firstRow="1" bandRow="1">
                <a:tableStyleId>{5C22544A-7EE6-4342-B048-85BDC9FD1C3A}</a:tableStyleId>
              </a:tblPr>
              <a:tblGrid>
                <a:gridCol w="5076564"/>
                <a:gridCol w="5076564"/>
              </a:tblGrid>
              <a:tr h="675993">
                <a:tc>
                  <a:txBody>
                    <a:bodyPr/>
                    <a:lstStyle/>
                    <a:p>
                      <a:r>
                        <a:rPr lang="en-GB" sz="1400" dirty="0" smtClean="0"/>
                        <a:t>Showing physical change to a place</a:t>
                      </a:r>
                      <a:endParaRPr lang="en-GB" sz="1400" dirty="0"/>
                    </a:p>
                  </a:txBody>
                  <a:tcPr/>
                </a:tc>
                <a:tc>
                  <a:txBody>
                    <a:bodyPr/>
                    <a:lstStyle/>
                    <a:p>
                      <a:r>
                        <a:rPr lang="en-GB" sz="1400" dirty="0" smtClean="0"/>
                        <a:t>Take photographs</a:t>
                      </a:r>
                      <a:r>
                        <a:rPr lang="en-GB" sz="1400" baseline="0" dirty="0" smtClean="0"/>
                        <a:t>  of before and after</a:t>
                      </a:r>
                      <a:r>
                        <a:rPr lang="en-GB" sz="1400" baseline="0" dirty="0" smtClean="0"/>
                        <a:t>: </a:t>
                      </a:r>
                      <a:r>
                        <a:rPr lang="en-GB" sz="1400" dirty="0" smtClean="0">
                          <a:hlinkClick r:id="rId2"/>
                        </a:rPr>
                        <a:t>Take </a:t>
                      </a:r>
                      <a:r>
                        <a:rPr lang="en-GB" sz="1400" dirty="0" smtClean="0">
                          <a:hlinkClick r:id="rId2"/>
                        </a:rPr>
                        <a:t>a photo</a:t>
                      </a:r>
                      <a:r>
                        <a:rPr lang="en-GB" sz="1400" dirty="0" smtClean="0"/>
                        <a:t> </a:t>
                      </a:r>
                      <a:endParaRPr lang="en-GB" sz="1400" baseline="0" dirty="0" smtClean="0"/>
                    </a:p>
                    <a:p>
                      <a:endParaRPr lang="en-GB" sz="1400" dirty="0"/>
                    </a:p>
                  </a:txBody>
                  <a:tcPr/>
                </a:tc>
              </a:tr>
              <a:tr h="675993">
                <a:tc>
                  <a:txBody>
                    <a:bodyPr/>
                    <a:lstStyle/>
                    <a:p>
                      <a:r>
                        <a:rPr lang="en-GB" sz="1400" dirty="0" smtClean="0"/>
                        <a:t>Showing physical</a:t>
                      </a:r>
                      <a:r>
                        <a:rPr lang="en-GB" sz="1400" baseline="0" dirty="0" smtClean="0"/>
                        <a:t> changes to a place, or talking to stakeholders about their experiences</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hlinkClick r:id="rId3"/>
                        </a:rPr>
                        <a:t>Make a video</a:t>
                      </a:r>
                      <a:r>
                        <a:rPr lang="en-GB" sz="1400" dirty="0" smtClean="0"/>
                        <a:t> (you don’t need any fancy equipment)</a:t>
                      </a:r>
                    </a:p>
                    <a:p>
                      <a:endParaRPr lang="en-GB" sz="1400" dirty="0"/>
                    </a:p>
                  </a:txBody>
                  <a:tcPr/>
                </a:tc>
              </a:tr>
              <a:tr h="1081590">
                <a:tc>
                  <a:txBody>
                    <a:bodyPr/>
                    <a:lstStyle/>
                    <a:p>
                      <a:r>
                        <a:rPr lang="en-GB" sz="1400" dirty="0" smtClean="0"/>
                        <a:t>Showing fitness changes before</a:t>
                      </a:r>
                      <a:r>
                        <a:rPr lang="en-GB" sz="1400" baseline="0" dirty="0" smtClean="0"/>
                        <a:t> and after for young people</a:t>
                      </a:r>
                      <a:endParaRPr lang="en-GB"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400" dirty="0" smtClean="0"/>
                        <a:t>Use </a:t>
                      </a:r>
                      <a:r>
                        <a:rPr lang="en-GB" sz="1400" dirty="0" err="1" smtClean="0">
                          <a:hlinkClick r:id="rId4"/>
                        </a:rPr>
                        <a:t>SurveyMonkey</a:t>
                      </a:r>
                      <a:r>
                        <a:rPr lang="en-GB" sz="1400" dirty="0" smtClean="0"/>
                        <a:t> or another website to create a short and clear feedback survey. A simple questionnaire before and after a workshop means you can to compare answers.</a:t>
                      </a:r>
                    </a:p>
                    <a:p>
                      <a:endParaRPr lang="en-GB" sz="1400" dirty="0"/>
                    </a:p>
                  </a:txBody>
                  <a:tcPr/>
                </a:tc>
              </a:tr>
              <a:tr h="878792">
                <a:tc>
                  <a:txBody>
                    <a:bodyPr/>
                    <a:lstStyle/>
                    <a:p>
                      <a:r>
                        <a:rPr lang="en-GB" sz="1400" dirty="0" smtClean="0"/>
                        <a:t>Being able to gather views and opinions</a:t>
                      </a:r>
                      <a:r>
                        <a:rPr lang="en-GB" sz="1400" baseline="0" dirty="0" smtClean="0"/>
                        <a:t> in a more informal way</a:t>
                      </a:r>
                      <a:endParaRPr lang="en-GB" sz="14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smtClean="0"/>
                        <a:t>Collect data on your social media channel’s usage e.g. Twitter’s </a:t>
                      </a:r>
                      <a:r>
                        <a:rPr lang="en-GB" sz="1400" dirty="0" smtClean="0">
                          <a:hlinkClick r:id="rId5"/>
                        </a:rPr>
                        <a:t>Analytics feature</a:t>
                      </a:r>
                      <a:r>
                        <a:rPr lang="en-GB" sz="1400" dirty="0" smtClean="0"/>
                        <a:t> (similar features are available on blogs and websites)</a:t>
                      </a:r>
                    </a:p>
                    <a:p>
                      <a:endParaRPr lang="en-GB" sz="1400" dirty="0"/>
                    </a:p>
                  </a:txBody>
                  <a:tcPr/>
                </a:tc>
              </a:tr>
              <a:tr h="878792">
                <a:tc>
                  <a:txBody>
                    <a:bodyPr/>
                    <a:lstStyle/>
                    <a:p>
                      <a:r>
                        <a:rPr lang="en-GB" sz="1400" dirty="0" smtClean="0"/>
                        <a:t>Talk to people</a:t>
                      </a:r>
                      <a:r>
                        <a:rPr lang="en-GB" sz="1400" baseline="0" dirty="0" smtClean="0"/>
                        <a:t> and share their feedback</a:t>
                      </a:r>
                      <a:endParaRPr lang="en-GB" sz="1400" dirty="0"/>
                    </a:p>
                  </a:txBody>
                  <a:tcPr/>
                </a:tc>
                <a:tc>
                  <a:txBody>
                    <a:bodyPr/>
                    <a:lstStyle/>
                    <a:p>
                      <a:r>
                        <a:rPr lang="en-GB" sz="1400" dirty="0" smtClean="0"/>
                        <a:t>Over coffee, by</a:t>
                      </a:r>
                      <a:r>
                        <a:rPr lang="en-GB" sz="1400" baseline="0" dirty="0" smtClean="0"/>
                        <a:t> creating a more formal interview framework, by asking them to write things down</a:t>
                      </a:r>
                      <a:endParaRPr lang="en-GB" sz="1400" dirty="0"/>
                    </a:p>
                  </a:txBody>
                  <a:tcPr/>
                </a:tc>
              </a:tr>
            </a:tbl>
          </a:graphicData>
        </a:graphic>
      </p:graphicFrame>
    </p:spTree>
    <p:extLst>
      <p:ext uri="{BB962C8B-B14F-4D97-AF65-F5344CB8AC3E}">
        <p14:creationId xmlns:p14="http://schemas.microsoft.com/office/powerpoint/2010/main" val="11758449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879301"/>
            <a:ext cx="10515600" cy="1325563"/>
          </a:xfrm>
        </p:spPr>
        <p:txBody>
          <a:bodyPr>
            <a:normAutofit/>
          </a:bodyPr>
          <a:lstStyle/>
          <a:p>
            <a:pPr algn="ctr"/>
            <a:r>
              <a:rPr lang="en-GB" sz="3600" dirty="0"/>
              <a:t>The Legal Bit… Data Protection and Consent</a:t>
            </a:r>
          </a:p>
        </p:txBody>
      </p:sp>
      <p:sp>
        <p:nvSpPr>
          <p:cNvPr id="3" name="Content Placeholder 2"/>
          <p:cNvSpPr>
            <a:spLocks noGrp="1"/>
          </p:cNvSpPr>
          <p:nvPr>
            <p:ph idx="1"/>
          </p:nvPr>
        </p:nvSpPr>
        <p:spPr>
          <a:xfrm>
            <a:off x="838200" y="2204864"/>
            <a:ext cx="10515600" cy="4351338"/>
          </a:xfrm>
        </p:spPr>
        <p:txBody>
          <a:bodyPr>
            <a:normAutofit/>
          </a:bodyPr>
          <a:lstStyle/>
          <a:p>
            <a:pPr>
              <a:buClr>
                <a:srgbClr val="AF3794"/>
              </a:buClr>
            </a:pPr>
            <a:r>
              <a:rPr lang="en-GB" dirty="0" smtClean="0"/>
              <a:t>It is extremely important that if you are collecting information from people (some of which may be sensitive and personal) that you are clear with them about;</a:t>
            </a:r>
          </a:p>
          <a:p>
            <a:pPr>
              <a:buClr>
                <a:srgbClr val="AF3794"/>
              </a:buClr>
            </a:pPr>
            <a:r>
              <a:rPr lang="en-GB" dirty="0" smtClean="0"/>
              <a:t>What information is being collected</a:t>
            </a:r>
          </a:p>
          <a:p>
            <a:pPr>
              <a:buClr>
                <a:srgbClr val="AF3794"/>
              </a:buClr>
            </a:pPr>
            <a:r>
              <a:rPr lang="en-GB" dirty="0" smtClean="0"/>
              <a:t>Why it is being collected</a:t>
            </a:r>
          </a:p>
          <a:p>
            <a:pPr>
              <a:buClr>
                <a:srgbClr val="AF3794"/>
              </a:buClr>
            </a:pPr>
            <a:r>
              <a:rPr lang="en-GB" dirty="0" smtClean="0"/>
              <a:t>What will happen to it next</a:t>
            </a:r>
          </a:p>
          <a:p>
            <a:pPr>
              <a:buClr>
                <a:srgbClr val="AF3794"/>
              </a:buClr>
            </a:pPr>
            <a:endParaRPr lang="en-GB" dirty="0"/>
          </a:p>
          <a:p>
            <a:pPr marL="0" indent="0">
              <a:buClr>
                <a:srgbClr val="AF3794"/>
              </a:buClr>
              <a:buNone/>
            </a:pPr>
            <a:r>
              <a:rPr lang="en-GB" dirty="0" smtClean="0"/>
              <a:t>We give more detail on the next page</a:t>
            </a:r>
            <a:endParaRPr lang="en-GB" dirty="0"/>
          </a:p>
        </p:txBody>
      </p:sp>
    </p:spTree>
    <p:extLst>
      <p:ext uri="{BB962C8B-B14F-4D97-AF65-F5344CB8AC3E}">
        <p14:creationId xmlns:p14="http://schemas.microsoft.com/office/powerpoint/2010/main" val="455889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2294" y="764704"/>
            <a:ext cx="10709755" cy="1325563"/>
          </a:xfrm>
        </p:spPr>
        <p:txBody>
          <a:bodyPr>
            <a:normAutofit/>
          </a:bodyPr>
          <a:lstStyle/>
          <a:p>
            <a:pPr marL="0" indent="0" algn="ctr"/>
            <a:r>
              <a:rPr lang="en-GB" sz="3600" dirty="0" smtClean="0"/>
              <a:t>The </a:t>
            </a:r>
            <a:r>
              <a:rPr lang="en-GB" sz="3600" dirty="0"/>
              <a:t>Legal Bit</a:t>
            </a:r>
            <a:r>
              <a:rPr lang="en-GB" sz="3600" dirty="0" smtClean="0"/>
              <a:t>… Data Protection and Consent</a:t>
            </a:r>
            <a:endParaRPr lang="en-GB" sz="3600" dirty="0"/>
          </a:p>
        </p:txBody>
      </p:sp>
      <p:sp>
        <p:nvSpPr>
          <p:cNvPr id="6" name="Content Placeholder 6"/>
          <p:cNvSpPr>
            <a:spLocks noGrp="1"/>
          </p:cNvSpPr>
          <p:nvPr>
            <p:ph idx="1"/>
          </p:nvPr>
        </p:nvSpPr>
        <p:spPr>
          <a:xfrm>
            <a:off x="869372" y="1825624"/>
            <a:ext cx="10515600" cy="4411688"/>
          </a:xfrm>
        </p:spPr>
        <p:txBody>
          <a:bodyPr>
            <a:normAutofit fontScale="92500"/>
          </a:bodyPr>
          <a:lstStyle/>
          <a:p>
            <a:pPr lvl="0" algn="just">
              <a:lnSpc>
                <a:spcPct val="120000"/>
              </a:lnSpc>
              <a:buClr>
                <a:srgbClr val="AF3794"/>
              </a:buClr>
            </a:pPr>
            <a:r>
              <a:rPr lang="en-GB" sz="1800" dirty="0" smtClean="0"/>
              <a:t>Explain </a:t>
            </a:r>
            <a:r>
              <a:rPr lang="en-GB" sz="1800" dirty="0"/>
              <a:t>who is collecting the data and who this is going to be shared </a:t>
            </a:r>
            <a:r>
              <a:rPr lang="en-GB" sz="1800" dirty="0" smtClean="0"/>
              <a:t>with</a:t>
            </a:r>
            <a:endParaRPr lang="en-GB" sz="1800" dirty="0"/>
          </a:p>
          <a:p>
            <a:pPr lvl="0" algn="just">
              <a:lnSpc>
                <a:spcPct val="120000"/>
              </a:lnSpc>
              <a:buClr>
                <a:srgbClr val="AF3794"/>
              </a:buClr>
            </a:pPr>
            <a:r>
              <a:rPr lang="en-GB" sz="1800" dirty="0"/>
              <a:t>Tell people exactly what data you are </a:t>
            </a:r>
            <a:r>
              <a:rPr lang="en-GB" sz="1800" dirty="0" smtClean="0"/>
              <a:t>collecting e.g. </a:t>
            </a:r>
            <a:r>
              <a:rPr lang="en-GB" sz="1800" dirty="0"/>
              <a:t>first and last name, email address, </a:t>
            </a:r>
            <a:r>
              <a:rPr lang="en-GB" sz="1800" dirty="0" smtClean="0"/>
              <a:t>area</a:t>
            </a:r>
            <a:endParaRPr lang="en-GB" sz="1800" dirty="0"/>
          </a:p>
          <a:p>
            <a:pPr lvl="0" algn="just">
              <a:lnSpc>
                <a:spcPct val="120000"/>
              </a:lnSpc>
              <a:buClr>
                <a:srgbClr val="AF3794"/>
              </a:buClr>
            </a:pPr>
            <a:r>
              <a:rPr lang="en-GB" sz="1800" dirty="0"/>
              <a:t>Explain why you would like to collect their </a:t>
            </a:r>
            <a:r>
              <a:rPr lang="en-GB" sz="1800" dirty="0" smtClean="0"/>
              <a:t>data</a:t>
            </a:r>
            <a:endParaRPr lang="en-GB" sz="1800" dirty="0"/>
          </a:p>
          <a:p>
            <a:pPr lvl="0" algn="just">
              <a:lnSpc>
                <a:spcPct val="120000"/>
              </a:lnSpc>
              <a:buClr>
                <a:srgbClr val="AF3794"/>
              </a:buClr>
            </a:pPr>
            <a:r>
              <a:rPr lang="en-GB" sz="1800" dirty="0"/>
              <a:t>Do not collect more data than you </a:t>
            </a:r>
            <a:r>
              <a:rPr lang="en-GB" sz="1800" dirty="0" smtClean="0"/>
              <a:t>need</a:t>
            </a:r>
            <a:endParaRPr lang="en-GB" sz="1800" dirty="0"/>
          </a:p>
          <a:p>
            <a:pPr lvl="0" algn="just">
              <a:lnSpc>
                <a:spcPct val="120000"/>
              </a:lnSpc>
              <a:buClr>
                <a:srgbClr val="AF3794"/>
              </a:buClr>
            </a:pPr>
            <a:r>
              <a:rPr lang="en-GB" sz="1800" dirty="0"/>
              <a:t>Consent is optional, it is their choice whether they would like to share their information or not and they can make a decision at any time to no longer be </a:t>
            </a:r>
            <a:r>
              <a:rPr lang="en-GB" sz="1800" dirty="0" smtClean="0"/>
              <a:t>contacted</a:t>
            </a:r>
            <a:endParaRPr lang="en-GB" sz="1800" dirty="0"/>
          </a:p>
          <a:p>
            <a:pPr lvl="0" algn="just">
              <a:lnSpc>
                <a:spcPct val="120000"/>
              </a:lnSpc>
              <a:buClr>
                <a:srgbClr val="AF3794"/>
              </a:buClr>
            </a:pPr>
            <a:r>
              <a:rPr lang="en-GB" sz="1800" dirty="0"/>
              <a:t>You must never share people’s personal data unless you make this clear to them and they agree to </a:t>
            </a:r>
            <a:r>
              <a:rPr lang="en-GB" sz="1800" dirty="0" smtClean="0"/>
              <a:t>this</a:t>
            </a:r>
          </a:p>
          <a:p>
            <a:pPr lvl="0" algn="just">
              <a:lnSpc>
                <a:spcPct val="120000"/>
              </a:lnSpc>
              <a:buClr>
                <a:srgbClr val="AF3794"/>
              </a:buClr>
            </a:pPr>
            <a:r>
              <a:rPr lang="en-GB" sz="1800" dirty="0" smtClean="0"/>
              <a:t>If someone doesn’t want a quote attributed to them, you can agree to quote them anonymously</a:t>
            </a:r>
          </a:p>
          <a:p>
            <a:pPr algn="just" fontAlgn="base">
              <a:lnSpc>
                <a:spcPct val="110000"/>
              </a:lnSpc>
              <a:buClr>
                <a:srgbClr val="AF3794"/>
              </a:buClr>
            </a:pPr>
            <a:r>
              <a:rPr lang="en-GB" sz="1800" dirty="0" smtClean="0"/>
              <a:t>If </a:t>
            </a:r>
            <a:r>
              <a:rPr lang="en-GB" sz="1800" dirty="0"/>
              <a:t>you have filmed </a:t>
            </a:r>
            <a:r>
              <a:rPr lang="en-GB" sz="1800" dirty="0" smtClean="0"/>
              <a:t>or taken photos, </a:t>
            </a:r>
            <a:r>
              <a:rPr lang="en-GB" sz="1800" dirty="0"/>
              <a:t>you should check with the people </a:t>
            </a:r>
            <a:r>
              <a:rPr lang="en-GB" sz="1800" dirty="0" smtClean="0"/>
              <a:t>involved that </a:t>
            </a:r>
            <a:r>
              <a:rPr lang="en-GB" sz="1800" dirty="0"/>
              <a:t>they are happy with </a:t>
            </a:r>
            <a:r>
              <a:rPr lang="en-GB" sz="1800" dirty="0" smtClean="0"/>
              <a:t>the final result. </a:t>
            </a:r>
            <a:r>
              <a:rPr lang="en-GB" sz="1800" dirty="0"/>
              <a:t>If people are pleased </a:t>
            </a:r>
            <a:r>
              <a:rPr lang="en-GB" sz="1800" dirty="0" smtClean="0"/>
              <a:t>with it, </a:t>
            </a:r>
            <a:r>
              <a:rPr lang="en-GB" sz="1800" dirty="0"/>
              <a:t>they are more likely to want to share </a:t>
            </a:r>
            <a:r>
              <a:rPr lang="en-GB" sz="1800" dirty="0" smtClean="0"/>
              <a:t>it. If </a:t>
            </a:r>
            <a:r>
              <a:rPr lang="en-GB" sz="1800" dirty="0"/>
              <a:t>your </a:t>
            </a:r>
            <a:r>
              <a:rPr lang="en-GB" sz="1800" dirty="0" smtClean="0"/>
              <a:t>film or photo </a:t>
            </a:r>
            <a:r>
              <a:rPr lang="en-GB" sz="1800" dirty="0"/>
              <a:t>includes </a:t>
            </a:r>
            <a:r>
              <a:rPr lang="en-GB" sz="1800" dirty="0" smtClean="0"/>
              <a:t>children or vulnerable adults, first ask their </a:t>
            </a:r>
            <a:r>
              <a:rPr lang="en-GB" sz="1800" dirty="0"/>
              <a:t>parent or </a:t>
            </a:r>
            <a:r>
              <a:rPr lang="en-GB" sz="1800" dirty="0" smtClean="0"/>
              <a:t>guardian to fill in a consent form.</a:t>
            </a:r>
            <a:endParaRPr lang="en-GB" sz="1800" dirty="0"/>
          </a:p>
        </p:txBody>
      </p:sp>
    </p:spTree>
    <p:extLst>
      <p:ext uri="{BB962C8B-B14F-4D97-AF65-F5344CB8AC3E}">
        <p14:creationId xmlns:p14="http://schemas.microsoft.com/office/powerpoint/2010/main" val="273920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500"/>
                                        <p:tgtEl>
                                          <p:spTgt spid="6">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6">
                                            <p:txEl>
                                              <p:pRg st="5" end="5"/>
                                            </p:txEl>
                                          </p:spTgt>
                                        </p:tgtEl>
                                        <p:attrNameLst>
                                          <p:attrName>style.visibility</p:attrName>
                                        </p:attrNameLst>
                                      </p:cBhvr>
                                      <p:to>
                                        <p:strVal val="visible"/>
                                      </p:to>
                                    </p:set>
                                    <p:animEffect transition="in" filter="fade">
                                      <p:cBhvr>
                                        <p:cTn id="22" dur="500"/>
                                        <p:tgtEl>
                                          <p:spTgt spid="6">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animEffect transition="in" filter="fade">
                                      <p:cBhvr>
                                        <p:cTn id="25" dur="500"/>
                                        <p:tgtEl>
                                          <p:spTgt spid="6">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7" end="7"/>
                                            </p:txEl>
                                          </p:spTgt>
                                        </p:tgtEl>
                                        <p:attrNameLst>
                                          <p:attrName>style.visibility</p:attrName>
                                        </p:attrNameLst>
                                      </p:cBhvr>
                                      <p:to>
                                        <p:strVal val="visible"/>
                                      </p:to>
                                    </p:set>
                                    <p:animEffect transition="in" filter="fade">
                                      <p:cBhvr>
                                        <p:cTn id="30" dur="500"/>
                                        <p:tgtEl>
                                          <p:spTgt spid="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Introducing the Community Choir…</a:t>
            </a:r>
            <a:endParaRPr lang="en-GB" sz="3600" dirty="0"/>
          </a:p>
        </p:txBody>
      </p:sp>
      <p:sp>
        <p:nvSpPr>
          <p:cNvPr id="6" name="Content Placeholder 6"/>
          <p:cNvSpPr>
            <a:spLocks noGrp="1"/>
          </p:cNvSpPr>
          <p:nvPr>
            <p:ph idx="1"/>
          </p:nvPr>
        </p:nvSpPr>
        <p:spPr>
          <a:xfrm>
            <a:off x="869372" y="1825625"/>
            <a:ext cx="4506548" cy="4351338"/>
          </a:xfrm>
        </p:spPr>
        <p:txBody>
          <a:bodyPr>
            <a:noAutofit/>
          </a:bodyPr>
          <a:lstStyle/>
          <a:p>
            <a:pPr marL="0" indent="0" algn="just">
              <a:lnSpc>
                <a:spcPct val="110000"/>
              </a:lnSpc>
              <a:buNone/>
            </a:pPr>
            <a:r>
              <a:rPr lang="en-GB" sz="1700" dirty="0" smtClean="0"/>
              <a:t>Let’s apply what we’ve learned so far to a completely different example!</a:t>
            </a:r>
          </a:p>
          <a:p>
            <a:pPr marL="0" indent="0" algn="just">
              <a:lnSpc>
                <a:spcPct val="110000"/>
              </a:lnSpc>
              <a:buNone/>
            </a:pPr>
            <a:r>
              <a:rPr lang="en-GB" sz="1700" dirty="0" smtClean="0"/>
              <a:t>A local adult education college has setup a Community </a:t>
            </a:r>
            <a:r>
              <a:rPr lang="en-GB" sz="1700" dirty="0"/>
              <a:t>C</a:t>
            </a:r>
            <a:r>
              <a:rPr lang="en-GB" sz="1700" dirty="0" smtClean="0"/>
              <a:t>hoir to provide group singing classes. </a:t>
            </a:r>
          </a:p>
          <a:p>
            <a:pPr marL="0" indent="0" algn="just">
              <a:lnSpc>
                <a:spcPct val="110000"/>
              </a:lnSpc>
              <a:buNone/>
            </a:pPr>
            <a:r>
              <a:rPr lang="en-GB" sz="1700" dirty="0" smtClean="0"/>
              <a:t>This project is part of a wider initiative by the College’s Community Development Team to get more people involved in adult education and life long learning. </a:t>
            </a:r>
          </a:p>
          <a:p>
            <a:pPr marL="0" indent="0" algn="just">
              <a:lnSpc>
                <a:spcPct val="110000"/>
              </a:lnSpc>
              <a:buNone/>
            </a:pPr>
            <a:r>
              <a:rPr lang="en-GB" sz="1700" dirty="0" smtClean="0"/>
              <a:t>The College is hoping to attract people who would not normally consider the benefits of adult learning after compulsory education (outcome).</a:t>
            </a:r>
          </a:p>
        </p:txBody>
      </p:sp>
      <p:grpSp>
        <p:nvGrpSpPr>
          <p:cNvPr id="5" name="Group 4"/>
          <p:cNvGrpSpPr/>
          <p:nvPr/>
        </p:nvGrpSpPr>
        <p:grpSpPr>
          <a:xfrm>
            <a:off x="5752316" y="1844824"/>
            <a:ext cx="5688632" cy="4528083"/>
            <a:chOff x="5752316" y="1844824"/>
            <a:chExt cx="5688632" cy="4528083"/>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2316" y="1844824"/>
              <a:ext cx="5688632" cy="4266473"/>
            </a:xfrm>
            <a:prstGeom prst="rect">
              <a:avLst/>
            </a:prstGeom>
          </p:spPr>
        </p:pic>
        <p:sp>
          <p:nvSpPr>
            <p:cNvPr id="4" name="TextBox 3"/>
            <p:cNvSpPr txBox="1"/>
            <p:nvPr/>
          </p:nvSpPr>
          <p:spPr>
            <a:xfrm>
              <a:off x="9034520" y="6111297"/>
              <a:ext cx="2406428" cy="261610"/>
            </a:xfrm>
            <a:prstGeom prst="rect">
              <a:avLst/>
            </a:prstGeom>
            <a:noFill/>
          </p:spPr>
          <p:txBody>
            <a:bodyPr wrap="none" rtlCol="0">
              <a:spAutoFit/>
            </a:bodyPr>
            <a:lstStyle/>
            <a:p>
              <a:r>
                <a:rPr lang="en-GB" sz="1100" dirty="0" smtClean="0"/>
                <a:t>Image from </a:t>
              </a:r>
              <a:r>
                <a:rPr lang="en-GB" sz="1100" i="1" dirty="0" smtClean="0"/>
                <a:t>Skip The Budgie, </a:t>
              </a:r>
              <a:r>
                <a:rPr lang="en-GB" sz="1100" i="1" dirty="0" smtClean="0">
                  <a:hlinkClick r:id="rId4"/>
                </a:rPr>
                <a:t>Flickr</a:t>
              </a:r>
              <a:endParaRPr lang="en-GB" sz="1100" dirty="0"/>
            </a:p>
          </p:txBody>
        </p:sp>
      </p:grpSp>
    </p:spTree>
    <p:extLst>
      <p:ext uri="{BB962C8B-B14F-4D97-AF65-F5344CB8AC3E}">
        <p14:creationId xmlns:p14="http://schemas.microsoft.com/office/powerpoint/2010/main" val="643539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Introducing the Community Choir…</a:t>
            </a:r>
            <a:endParaRPr lang="en-GB" sz="3600" dirty="0"/>
          </a:p>
        </p:txBody>
      </p:sp>
      <p:sp>
        <p:nvSpPr>
          <p:cNvPr id="6" name="Content Placeholder 6"/>
          <p:cNvSpPr>
            <a:spLocks noGrp="1"/>
          </p:cNvSpPr>
          <p:nvPr>
            <p:ph idx="1"/>
          </p:nvPr>
        </p:nvSpPr>
        <p:spPr>
          <a:xfrm>
            <a:off x="869372" y="1825624"/>
            <a:ext cx="4650564" cy="4416477"/>
          </a:xfrm>
        </p:spPr>
        <p:txBody>
          <a:bodyPr>
            <a:normAutofit/>
          </a:bodyPr>
          <a:lstStyle/>
          <a:p>
            <a:pPr marL="0" indent="0" algn="just">
              <a:lnSpc>
                <a:spcPct val="110000"/>
              </a:lnSpc>
              <a:buNone/>
            </a:pPr>
            <a:r>
              <a:rPr lang="en-GB" sz="1700" dirty="0" smtClean="0"/>
              <a:t>How would you show the impact the singing classes (activity) are having on participants’ lives? Think about your answer for a few minutes before going any further…</a:t>
            </a:r>
          </a:p>
          <a:p>
            <a:pPr marL="0" indent="0" algn="just">
              <a:lnSpc>
                <a:spcPct val="110000"/>
              </a:lnSpc>
              <a:buNone/>
            </a:pPr>
            <a:r>
              <a:rPr lang="en-GB" sz="1700" dirty="0" smtClean="0"/>
              <a:t>We can count how many people attended the singing classes or the number of people who came to the concerts, perhaps asking how many people each singer brought along (outputs). </a:t>
            </a:r>
          </a:p>
          <a:p>
            <a:pPr marL="0" indent="0" algn="just">
              <a:lnSpc>
                <a:spcPct val="110000"/>
              </a:lnSpc>
              <a:buNone/>
            </a:pPr>
            <a:r>
              <a:rPr lang="en-GB" sz="1700" dirty="0"/>
              <a:t>L</a:t>
            </a:r>
            <a:r>
              <a:rPr lang="en-GB" sz="1700" dirty="0" smtClean="0"/>
              <a:t>et’s say one of the outcomes is </a:t>
            </a:r>
            <a:r>
              <a:rPr lang="en-GB" sz="1700" i="1" dirty="0" smtClean="0"/>
              <a:t>‘to involve more people in adult learning’ </a:t>
            </a:r>
            <a:r>
              <a:rPr lang="en-GB" sz="1700" dirty="0" smtClean="0"/>
              <a:t>especially people who </a:t>
            </a:r>
            <a:r>
              <a:rPr lang="en-GB" sz="1700" dirty="0"/>
              <a:t>would not normally consider the benefits of </a:t>
            </a:r>
            <a:r>
              <a:rPr lang="en-GB" sz="1700" dirty="0" smtClean="0"/>
              <a:t>adult learning </a:t>
            </a:r>
            <a:r>
              <a:rPr lang="en-GB" sz="1700" dirty="0"/>
              <a:t>after compulsory </a:t>
            </a:r>
            <a:r>
              <a:rPr lang="en-GB" sz="1700" dirty="0" smtClean="0"/>
              <a:t>education. How would you measure this?</a:t>
            </a:r>
          </a:p>
          <a:p>
            <a:pPr algn="just">
              <a:lnSpc>
                <a:spcPct val="110000"/>
              </a:lnSpc>
            </a:pPr>
            <a:endParaRPr lang="en-GB" sz="1800" dirty="0" smtClean="0"/>
          </a:p>
        </p:txBody>
      </p:sp>
      <p:grpSp>
        <p:nvGrpSpPr>
          <p:cNvPr id="5" name="Group 4"/>
          <p:cNvGrpSpPr/>
          <p:nvPr/>
        </p:nvGrpSpPr>
        <p:grpSpPr>
          <a:xfrm>
            <a:off x="5752316" y="1844824"/>
            <a:ext cx="5688632" cy="4528083"/>
            <a:chOff x="5752316" y="1844824"/>
            <a:chExt cx="5688632" cy="4528083"/>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2316" y="1844824"/>
              <a:ext cx="5688632" cy="4266473"/>
            </a:xfrm>
            <a:prstGeom prst="rect">
              <a:avLst/>
            </a:prstGeom>
          </p:spPr>
        </p:pic>
        <p:sp>
          <p:nvSpPr>
            <p:cNvPr id="8" name="TextBox 7"/>
            <p:cNvSpPr txBox="1"/>
            <p:nvPr/>
          </p:nvSpPr>
          <p:spPr>
            <a:xfrm>
              <a:off x="9034520" y="6111297"/>
              <a:ext cx="2406428" cy="261610"/>
            </a:xfrm>
            <a:prstGeom prst="rect">
              <a:avLst/>
            </a:prstGeom>
            <a:noFill/>
          </p:spPr>
          <p:txBody>
            <a:bodyPr wrap="none" rtlCol="0">
              <a:spAutoFit/>
            </a:bodyPr>
            <a:lstStyle/>
            <a:p>
              <a:r>
                <a:rPr lang="en-GB" sz="1100" dirty="0" smtClean="0"/>
                <a:t>Image from </a:t>
              </a:r>
              <a:r>
                <a:rPr lang="en-GB" sz="1100" i="1" dirty="0" smtClean="0"/>
                <a:t>Skip The Budgie, </a:t>
              </a:r>
              <a:r>
                <a:rPr lang="en-GB" sz="1100" i="1" dirty="0" smtClean="0">
                  <a:hlinkClick r:id="rId4"/>
                </a:rPr>
                <a:t>Flickr</a:t>
              </a:r>
              <a:endParaRPr lang="en-GB" sz="1100" dirty="0"/>
            </a:p>
          </p:txBody>
        </p:sp>
      </p:grpSp>
    </p:spTree>
    <p:extLst>
      <p:ext uri="{BB962C8B-B14F-4D97-AF65-F5344CB8AC3E}">
        <p14:creationId xmlns:p14="http://schemas.microsoft.com/office/powerpoint/2010/main" val="10407806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fade">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fade">
                                      <p:cBhvr>
                                        <p:cTn id="1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dirty="0" smtClean="0"/>
              <a:t>Introducing the Community Choir…</a:t>
            </a:r>
            <a:endParaRPr lang="en-GB" dirty="0"/>
          </a:p>
        </p:txBody>
      </p:sp>
      <p:sp>
        <p:nvSpPr>
          <p:cNvPr id="6" name="Content Placeholder 6"/>
          <p:cNvSpPr>
            <a:spLocks noGrp="1"/>
          </p:cNvSpPr>
          <p:nvPr>
            <p:ph idx="1"/>
          </p:nvPr>
        </p:nvSpPr>
        <p:spPr>
          <a:xfrm>
            <a:off x="869372" y="1825625"/>
            <a:ext cx="4722572" cy="4351338"/>
          </a:xfrm>
        </p:spPr>
        <p:txBody>
          <a:bodyPr>
            <a:normAutofit fontScale="92500"/>
          </a:bodyPr>
          <a:lstStyle/>
          <a:p>
            <a:pPr marL="0" indent="0" algn="just">
              <a:lnSpc>
                <a:spcPct val="110000"/>
              </a:lnSpc>
              <a:buNone/>
            </a:pPr>
            <a:r>
              <a:rPr lang="en-GB" sz="1800" dirty="0"/>
              <a:t>We could measure the percentage of participants who went on to take a class at the College within 1 term (indicator). We could collect this information with a follow-up survey</a:t>
            </a:r>
            <a:r>
              <a:rPr lang="en-GB" sz="1800" dirty="0" smtClean="0"/>
              <a:t>.</a:t>
            </a:r>
          </a:p>
          <a:p>
            <a:pPr marL="0" indent="0" algn="just">
              <a:lnSpc>
                <a:spcPct val="110000"/>
              </a:lnSpc>
              <a:buNone/>
            </a:pPr>
            <a:r>
              <a:rPr lang="en-GB" sz="1800" dirty="0" smtClean="0"/>
              <a:t>It would be quite easy to ask the community singers what they would be doing if they had not come to the Community Choir. Perhaps half would have stayed at home. </a:t>
            </a:r>
          </a:p>
          <a:p>
            <a:pPr marL="0" indent="0" algn="just">
              <a:lnSpc>
                <a:spcPct val="110000"/>
              </a:lnSpc>
              <a:buNone/>
            </a:pPr>
            <a:r>
              <a:rPr lang="en-GB" sz="1800" dirty="0" smtClean="0"/>
              <a:t>You could also ask about changes people may have experienced, e.g. gaining confidence. You could create a simple questionnaire to measure confidence levels before and after the course.</a:t>
            </a:r>
          </a:p>
        </p:txBody>
      </p:sp>
      <p:grpSp>
        <p:nvGrpSpPr>
          <p:cNvPr id="5" name="Group 4"/>
          <p:cNvGrpSpPr/>
          <p:nvPr/>
        </p:nvGrpSpPr>
        <p:grpSpPr>
          <a:xfrm>
            <a:off x="5752316" y="1844824"/>
            <a:ext cx="5688632" cy="4528083"/>
            <a:chOff x="5752316" y="1844824"/>
            <a:chExt cx="5688632" cy="4528083"/>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2316" y="1844824"/>
              <a:ext cx="5688632" cy="4266473"/>
            </a:xfrm>
            <a:prstGeom prst="rect">
              <a:avLst/>
            </a:prstGeom>
          </p:spPr>
        </p:pic>
        <p:sp>
          <p:nvSpPr>
            <p:cNvPr id="8" name="TextBox 7"/>
            <p:cNvSpPr txBox="1"/>
            <p:nvPr/>
          </p:nvSpPr>
          <p:spPr>
            <a:xfrm>
              <a:off x="9034520" y="6111297"/>
              <a:ext cx="2406428" cy="261610"/>
            </a:xfrm>
            <a:prstGeom prst="rect">
              <a:avLst/>
            </a:prstGeom>
            <a:noFill/>
          </p:spPr>
          <p:txBody>
            <a:bodyPr wrap="none" rtlCol="0">
              <a:spAutoFit/>
            </a:bodyPr>
            <a:lstStyle/>
            <a:p>
              <a:r>
                <a:rPr lang="en-GB" sz="1100" dirty="0" smtClean="0"/>
                <a:t>Image from </a:t>
              </a:r>
              <a:r>
                <a:rPr lang="en-GB" sz="1100" i="1" dirty="0" smtClean="0"/>
                <a:t>Skip The Budgie, </a:t>
              </a:r>
              <a:r>
                <a:rPr lang="en-GB" sz="1100" i="1" dirty="0" smtClean="0">
                  <a:hlinkClick r:id="rId4"/>
                </a:rPr>
                <a:t>Flickr</a:t>
              </a:r>
              <a:endParaRPr lang="en-GB" sz="1100" dirty="0"/>
            </a:p>
          </p:txBody>
        </p:sp>
      </p:grpSp>
    </p:spTree>
    <p:extLst>
      <p:ext uri="{BB962C8B-B14F-4D97-AF65-F5344CB8AC3E}">
        <p14:creationId xmlns:p14="http://schemas.microsoft.com/office/powerpoint/2010/main" val="411951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Step 3: Analysing it</a:t>
            </a:r>
            <a:endParaRPr lang="en-GB" sz="3600" dirty="0"/>
          </a:p>
        </p:txBody>
      </p:sp>
      <p:sp>
        <p:nvSpPr>
          <p:cNvPr id="3" name="Content Placeholder 2"/>
          <p:cNvSpPr>
            <a:spLocks noGrp="1"/>
          </p:cNvSpPr>
          <p:nvPr>
            <p:ph idx="1"/>
          </p:nvPr>
        </p:nvSpPr>
        <p:spPr/>
        <p:txBody>
          <a:bodyPr>
            <a:noAutofit/>
          </a:bodyPr>
          <a:lstStyle/>
          <a:p>
            <a:pPr marL="0" indent="0" algn="just">
              <a:lnSpc>
                <a:spcPct val="120000"/>
              </a:lnSpc>
              <a:buNone/>
            </a:pPr>
            <a:r>
              <a:rPr lang="en-GB" sz="1800" dirty="0" smtClean="0"/>
              <a:t>When </a:t>
            </a:r>
            <a:r>
              <a:rPr lang="en-GB" sz="1800" dirty="0"/>
              <a:t>you’ve collected your evidence you can then start to make sense of it all. </a:t>
            </a:r>
            <a:r>
              <a:rPr lang="en-GB" sz="1800" dirty="0" smtClean="0"/>
              <a:t>Although </a:t>
            </a:r>
            <a:r>
              <a:rPr lang="en-GB" sz="1800" dirty="0"/>
              <a:t>it’s not always easy, try to come up with figures and statistics about your work; </a:t>
            </a:r>
            <a:r>
              <a:rPr lang="en-GB" sz="1800" dirty="0" smtClean="0"/>
              <a:t>going back to our sports example, you </a:t>
            </a:r>
            <a:r>
              <a:rPr lang="en-GB" sz="1800" dirty="0"/>
              <a:t>might be able to </a:t>
            </a:r>
            <a:r>
              <a:rPr lang="en-GB" sz="1800" dirty="0" smtClean="0"/>
              <a:t>say:</a:t>
            </a:r>
          </a:p>
          <a:p>
            <a:pPr algn="just">
              <a:lnSpc>
                <a:spcPct val="120000"/>
              </a:lnSpc>
              <a:buClr>
                <a:srgbClr val="AF3794"/>
              </a:buClr>
            </a:pPr>
            <a:r>
              <a:rPr lang="en-GB" sz="1800" dirty="0" smtClean="0"/>
              <a:t>‘x number of local young people attended our sports sessions in 2014, an increase of y per cent on the previous year’</a:t>
            </a:r>
          </a:p>
          <a:p>
            <a:pPr algn="just">
              <a:lnSpc>
                <a:spcPct val="120000"/>
              </a:lnSpc>
              <a:buClr>
                <a:srgbClr val="AF3794"/>
              </a:buClr>
            </a:pPr>
            <a:r>
              <a:rPr lang="en-GB" sz="1800" dirty="0" smtClean="0"/>
              <a:t>‘z per cent went on to gain new qualifications within 6 months’</a:t>
            </a:r>
          </a:p>
          <a:p>
            <a:pPr algn="just">
              <a:lnSpc>
                <a:spcPct val="120000"/>
              </a:lnSpc>
              <a:buClr>
                <a:srgbClr val="AF3794"/>
              </a:buClr>
            </a:pPr>
            <a:r>
              <a:rPr lang="en-GB" sz="1800" dirty="0" smtClean="0"/>
              <a:t>‘x out of y said in our survey that the sessions helped them improve their confidence in exploring other qualifications ’</a:t>
            </a:r>
          </a:p>
          <a:p>
            <a:pPr marL="0" indent="0" algn="just">
              <a:lnSpc>
                <a:spcPct val="120000"/>
              </a:lnSpc>
              <a:buNone/>
            </a:pPr>
            <a:r>
              <a:rPr lang="en-GB" sz="1800" dirty="0" smtClean="0"/>
              <a:t>You </a:t>
            </a:r>
            <a:r>
              <a:rPr lang="en-GB" sz="1800" dirty="0"/>
              <a:t>can also try to decipher the general consensus of the community </a:t>
            </a:r>
            <a:r>
              <a:rPr lang="en-GB" sz="1800" dirty="0" smtClean="0"/>
              <a:t>from your </a:t>
            </a:r>
            <a:r>
              <a:rPr lang="en-GB" sz="1800" dirty="0"/>
              <a:t>conversations with various people. If you can, pick out any key themes </a:t>
            </a:r>
            <a:r>
              <a:rPr lang="en-GB" sz="1800" dirty="0" smtClean="0"/>
              <a:t>or </a:t>
            </a:r>
            <a:r>
              <a:rPr lang="en-GB" sz="1800" dirty="0"/>
              <a:t>points of interest</a:t>
            </a:r>
            <a:r>
              <a:rPr lang="en-GB" sz="1800" dirty="0" smtClean="0"/>
              <a:t>.</a:t>
            </a:r>
          </a:p>
        </p:txBody>
      </p:sp>
    </p:spTree>
    <p:extLst>
      <p:ext uri="{BB962C8B-B14F-4D97-AF65-F5344CB8AC3E}">
        <p14:creationId xmlns:p14="http://schemas.microsoft.com/office/powerpoint/2010/main" val="241507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What is the evidence telling us?</a:t>
            </a:r>
            <a:endParaRPr lang="en-GB" sz="3600" dirty="0"/>
          </a:p>
        </p:txBody>
      </p:sp>
      <p:sp>
        <p:nvSpPr>
          <p:cNvPr id="3" name="Content Placeholder 2"/>
          <p:cNvSpPr>
            <a:spLocks noGrp="1"/>
          </p:cNvSpPr>
          <p:nvPr>
            <p:ph idx="1"/>
          </p:nvPr>
        </p:nvSpPr>
        <p:spPr/>
        <p:txBody>
          <a:bodyPr>
            <a:noAutofit/>
          </a:bodyPr>
          <a:lstStyle/>
          <a:p>
            <a:pPr marL="0" indent="0" algn="just">
              <a:lnSpc>
                <a:spcPct val="120000"/>
              </a:lnSpc>
              <a:buClr>
                <a:srgbClr val="AF3794"/>
              </a:buClr>
              <a:buNone/>
            </a:pPr>
            <a:r>
              <a:rPr lang="en-GB" sz="1800" dirty="0" smtClean="0"/>
              <a:t>When </a:t>
            </a:r>
            <a:r>
              <a:rPr lang="en-GB" sz="1800" dirty="0"/>
              <a:t>you’ve done all </a:t>
            </a:r>
            <a:r>
              <a:rPr lang="en-GB" sz="1800" dirty="0" smtClean="0"/>
              <a:t>this, it’s time to sit </a:t>
            </a:r>
            <a:r>
              <a:rPr lang="en-GB" sz="1800" dirty="0"/>
              <a:t>down and decide what it means for the group</a:t>
            </a:r>
            <a:r>
              <a:rPr lang="en-GB" sz="1800" dirty="0" smtClean="0"/>
              <a:t>. You can  work out what went well and what you </a:t>
            </a:r>
            <a:r>
              <a:rPr lang="en-GB" sz="1800" dirty="0"/>
              <a:t>need to improve </a:t>
            </a:r>
            <a:r>
              <a:rPr lang="en-GB" sz="1800" dirty="0" smtClean="0"/>
              <a:t>and </a:t>
            </a:r>
            <a:r>
              <a:rPr lang="en-GB" sz="1800" dirty="0"/>
              <a:t>then feed this back into your </a:t>
            </a:r>
            <a:r>
              <a:rPr lang="en-GB" sz="1800" dirty="0" smtClean="0"/>
              <a:t>planning.</a:t>
            </a:r>
            <a:endParaRPr lang="en-GB" sz="1800" dirty="0"/>
          </a:p>
          <a:p>
            <a:pPr marL="0" indent="0">
              <a:lnSpc>
                <a:spcPct val="120000"/>
              </a:lnSpc>
              <a:buClr>
                <a:srgbClr val="AF3794"/>
              </a:buClr>
              <a:buNone/>
            </a:pPr>
            <a:r>
              <a:rPr lang="en-GB" sz="1800" dirty="0" smtClean="0"/>
              <a:t>It might be helpful to start with these questions:</a:t>
            </a:r>
            <a:endParaRPr lang="en-GB" sz="1800" dirty="0"/>
          </a:p>
          <a:p>
            <a:pPr>
              <a:lnSpc>
                <a:spcPct val="120000"/>
              </a:lnSpc>
              <a:buClr>
                <a:srgbClr val="AF3794"/>
              </a:buClr>
            </a:pPr>
            <a:r>
              <a:rPr lang="en-GB" sz="1800" dirty="0"/>
              <a:t>What patterns can you see/what links can you </a:t>
            </a:r>
            <a:r>
              <a:rPr lang="en-GB" sz="1800" dirty="0" smtClean="0"/>
              <a:t>make?</a:t>
            </a:r>
          </a:p>
          <a:p>
            <a:pPr>
              <a:lnSpc>
                <a:spcPct val="120000"/>
              </a:lnSpc>
              <a:buClr>
                <a:srgbClr val="AF3794"/>
              </a:buClr>
            </a:pPr>
            <a:r>
              <a:rPr lang="en-GB" sz="1800" dirty="0" smtClean="0"/>
              <a:t>What </a:t>
            </a:r>
            <a:r>
              <a:rPr lang="en-GB" sz="1800" dirty="0"/>
              <a:t>was unexpected/surprising? Why?</a:t>
            </a:r>
          </a:p>
          <a:p>
            <a:pPr>
              <a:lnSpc>
                <a:spcPct val="120000"/>
              </a:lnSpc>
              <a:buClr>
                <a:srgbClr val="AF3794"/>
              </a:buClr>
            </a:pPr>
            <a:r>
              <a:rPr lang="en-GB" sz="1800" dirty="0" smtClean="0"/>
              <a:t>What are you doing well? </a:t>
            </a:r>
          </a:p>
          <a:p>
            <a:pPr>
              <a:lnSpc>
                <a:spcPct val="120000"/>
              </a:lnSpc>
              <a:buClr>
                <a:srgbClr val="AF3794"/>
              </a:buClr>
            </a:pPr>
            <a:r>
              <a:rPr lang="en-GB" sz="1800" dirty="0" smtClean="0"/>
              <a:t>What isn’t going well? Why? How could this be improved? </a:t>
            </a:r>
          </a:p>
          <a:p>
            <a:pPr>
              <a:lnSpc>
                <a:spcPct val="120000"/>
              </a:lnSpc>
              <a:buClr>
                <a:srgbClr val="AF3794"/>
              </a:buClr>
            </a:pPr>
            <a:r>
              <a:rPr lang="en-US" sz="1800" dirty="0" smtClean="0"/>
              <a:t>What would have happened if you had not run the project? </a:t>
            </a:r>
          </a:p>
          <a:p>
            <a:pPr marL="0" indent="0" algn="just">
              <a:lnSpc>
                <a:spcPct val="120000"/>
              </a:lnSpc>
              <a:buClr>
                <a:srgbClr val="AF3794"/>
              </a:buClr>
              <a:buNone/>
            </a:pPr>
            <a:r>
              <a:rPr lang="en-GB" sz="1800" dirty="0" smtClean="0"/>
              <a:t>It’s a good idea to ask someone else to independently check your findings to help make the best decision.</a:t>
            </a:r>
          </a:p>
        </p:txBody>
      </p:sp>
    </p:spTree>
    <p:extLst>
      <p:ext uri="{BB962C8B-B14F-4D97-AF65-F5344CB8AC3E}">
        <p14:creationId xmlns:p14="http://schemas.microsoft.com/office/powerpoint/2010/main" val="955961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animEffect transition="in" filter="fade">
                                      <p:cBhvr>
                                        <p:cTn id="16" dur="500"/>
                                        <p:tgtEl>
                                          <p:spTgt spid="3">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500"/>
                                        <p:tgtEl>
                                          <p:spTgt spid="3">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Step </a:t>
            </a:r>
            <a:r>
              <a:rPr lang="en-GB" sz="3600" dirty="0"/>
              <a:t>4</a:t>
            </a:r>
            <a:r>
              <a:rPr lang="en-GB" sz="3600" dirty="0" smtClean="0"/>
              <a:t>: Using it</a:t>
            </a:r>
            <a:endParaRPr lang="en-GB" sz="3600" dirty="0"/>
          </a:p>
        </p:txBody>
      </p:sp>
      <p:sp>
        <p:nvSpPr>
          <p:cNvPr id="3" name="Content Placeholder 2"/>
          <p:cNvSpPr>
            <a:spLocks noGrp="1"/>
          </p:cNvSpPr>
          <p:nvPr>
            <p:ph idx="1"/>
          </p:nvPr>
        </p:nvSpPr>
        <p:spPr>
          <a:xfrm>
            <a:off x="838201" y="1825625"/>
            <a:ext cx="4969767" cy="4351338"/>
          </a:xfrm>
        </p:spPr>
        <p:txBody>
          <a:bodyPr>
            <a:normAutofit/>
          </a:bodyPr>
          <a:lstStyle/>
          <a:p>
            <a:pPr marL="0" indent="0" algn="just">
              <a:lnSpc>
                <a:spcPct val="100000"/>
              </a:lnSpc>
              <a:buNone/>
            </a:pPr>
            <a:r>
              <a:rPr lang="en-GB" sz="1800" dirty="0" smtClean="0"/>
              <a:t>At this point, we can return to why it’s important to show the impact of your project: </a:t>
            </a:r>
          </a:p>
          <a:p>
            <a:pPr marL="0" indent="0" algn="just">
              <a:lnSpc>
                <a:spcPct val="100000"/>
              </a:lnSpc>
              <a:buNone/>
            </a:pPr>
            <a:r>
              <a:rPr lang="en-GB" sz="1800" dirty="0" smtClean="0"/>
              <a:t>To learn, improve, share your story and celebrate success.</a:t>
            </a:r>
          </a:p>
          <a:p>
            <a:pPr marL="0" indent="0" algn="just">
              <a:lnSpc>
                <a:spcPct val="100000"/>
              </a:lnSpc>
              <a:buNone/>
            </a:pPr>
            <a:r>
              <a:rPr lang="en-GB" sz="1800" dirty="0" smtClean="0"/>
              <a:t>You can communicate </a:t>
            </a:r>
            <a:r>
              <a:rPr lang="en-GB" sz="1800" dirty="0"/>
              <a:t>your findings in every way you can, with everyone that you can. Your group members, the local community and funders will all be delighted to hear what you’re doing. </a:t>
            </a:r>
            <a:endParaRPr lang="en-GB" sz="1800" dirty="0" smtClean="0"/>
          </a:p>
          <a:p>
            <a:pPr marL="0" indent="0" algn="just">
              <a:lnSpc>
                <a:spcPct val="100000"/>
              </a:lnSpc>
              <a:buNone/>
            </a:pPr>
            <a:r>
              <a:rPr lang="en-GB" sz="1800" dirty="0" smtClean="0"/>
              <a:t>You </a:t>
            </a:r>
            <a:r>
              <a:rPr lang="en-GB" sz="1800" dirty="0"/>
              <a:t>do some amazing things, so feel free to show off about it</a:t>
            </a:r>
            <a:r>
              <a:rPr lang="en-GB" sz="1800" dirty="0" smtClean="0"/>
              <a:t>!</a:t>
            </a:r>
          </a:p>
          <a:p>
            <a:pPr marL="0" indent="0">
              <a:buNone/>
            </a:pPr>
            <a:endParaRPr lang="en-GB" sz="1800" dirty="0" smtClean="0"/>
          </a:p>
          <a:p>
            <a:pPr marL="0" indent="0">
              <a:buNone/>
            </a:pPr>
            <a:endParaRPr lang="en-GB" sz="1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98224" y="1726824"/>
            <a:ext cx="4861625" cy="4971403"/>
          </a:xfrm>
          <a:prstGeom prst="rect">
            <a:avLst/>
          </a:prstGeom>
        </p:spPr>
      </p:pic>
    </p:spTree>
    <p:extLst>
      <p:ext uri="{BB962C8B-B14F-4D97-AF65-F5344CB8AC3E}">
        <p14:creationId xmlns:p14="http://schemas.microsoft.com/office/powerpoint/2010/main" val="294059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Telling people about your impact</a:t>
            </a:r>
            <a:endParaRPr lang="en-GB" sz="3600" dirty="0"/>
          </a:p>
        </p:txBody>
      </p:sp>
      <p:sp>
        <p:nvSpPr>
          <p:cNvPr id="3" name="Content Placeholder 6"/>
          <p:cNvSpPr>
            <a:spLocks noGrp="1"/>
          </p:cNvSpPr>
          <p:nvPr>
            <p:ph idx="1"/>
          </p:nvPr>
        </p:nvSpPr>
        <p:spPr>
          <a:xfrm>
            <a:off x="901701" y="2070099"/>
            <a:ext cx="10192664" cy="3934505"/>
          </a:xfrm>
        </p:spPr>
        <p:txBody>
          <a:bodyPr>
            <a:normAutofit/>
          </a:bodyPr>
          <a:lstStyle/>
          <a:p>
            <a:pPr marL="0" indent="0">
              <a:lnSpc>
                <a:spcPct val="100000"/>
              </a:lnSpc>
              <a:buNone/>
            </a:pPr>
            <a:r>
              <a:rPr lang="en-GB" sz="1800" dirty="0"/>
              <a:t>There are many different ways you can reach people, so here are just a few ideas:</a:t>
            </a:r>
          </a:p>
          <a:p>
            <a:pPr algn="just">
              <a:lnSpc>
                <a:spcPct val="100000"/>
              </a:lnSpc>
              <a:buClr>
                <a:srgbClr val="AF3794"/>
              </a:buClr>
            </a:pPr>
            <a:r>
              <a:rPr lang="en-GB" sz="1800" dirty="0"/>
              <a:t>Traditional media (print, radio, TV</a:t>
            </a:r>
            <a:r>
              <a:rPr lang="en-GB" sz="1800" dirty="0" smtClean="0"/>
              <a:t>): </a:t>
            </a:r>
            <a:r>
              <a:rPr lang="en-GB" sz="1800" dirty="0"/>
              <a:t>Media Trust have a guide on </a:t>
            </a:r>
            <a:r>
              <a:rPr lang="en-GB" sz="1800" i="1" u="sng" dirty="0" smtClean="0">
                <a:hlinkClick r:id="rId3"/>
              </a:rPr>
              <a:t>How </a:t>
            </a:r>
            <a:r>
              <a:rPr lang="en-GB" sz="1800" i="1" u="sng" dirty="0">
                <a:hlinkClick r:id="rId3"/>
              </a:rPr>
              <a:t>to hit the headlines</a:t>
            </a:r>
            <a:r>
              <a:rPr lang="en-GB" sz="1800" dirty="0"/>
              <a:t>, including hints on how to think like a journalist or editor. They also have a </a:t>
            </a:r>
            <a:r>
              <a:rPr lang="en-GB" sz="1800" u="sng" dirty="0">
                <a:hlinkClick r:id="rId4"/>
              </a:rPr>
              <a:t>sample press release</a:t>
            </a:r>
            <a:r>
              <a:rPr lang="en-GB" sz="1800" dirty="0"/>
              <a:t> with some tips of what to include</a:t>
            </a:r>
            <a:r>
              <a:rPr lang="en-GB" sz="1800" dirty="0" smtClean="0"/>
              <a:t>.</a:t>
            </a:r>
            <a:endParaRPr lang="en-GB" sz="1800" dirty="0"/>
          </a:p>
          <a:p>
            <a:pPr lvl="0" algn="just">
              <a:lnSpc>
                <a:spcPct val="100000"/>
              </a:lnSpc>
              <a:buClr>
                <a:srgbClr val="AF3794"/>
              </a:buClr>
            </a:pPr>
            <a:r>
              <a:rPr lang="en-GB" sz="1800" dirty="0"/>
              <a:t>Posters, leaflets, banners</a:t>
            </a:r>
          </a:p>
          <a:p>
            <a:pPr lvl="0" algn="just">
              <a:lnSpc>
                <a:spcPct val="100000"/>
              </a:lnSpc>
              <a:buClr>
                <a:srgbClr val="AF3794"/>
              </a:buClr>
            </a:pPr>
            <a:r>
              <a:rPr lang="en-GB" sz="1800" dirty="0"/>
              <a:t>Newsletters (printed or e-newsletters)</a:t>
            </a:r>
          </a:p>
          <a:p>
            <a:pPr lvl="0" algn="just">
              <a:lnSpc>
                <a:spcPct val="100000"/>
              </a:lnSpc>
              <a:buClr>
                <a:srgbClr val="AF3794"/>
              </a:buClr>
            </a:pPr>
            <a:r>
              <a:rPr lang="en-GB" sz="1800" dirty="0"/>
              <a:t>Email</a:t>
            </a:r>
          </a:p>
          <a:p>
            <a:pPr lvl="0" algn="just">
              <a:lnSpc>
                <a:spcPct val="100000"/>
              </a:lnSpc>
              <a:buClr>
                <a:srgbClr val="AF3794"/>
              </a:buClr>
            </a:pPr>
            <a:r>
              <a:rPr lang="en-GB" sz="1800" dirty="0"/>
              <a:t>Websites and </a:t>
            </a:r>
            <a:r>
              <a:rPr lang="en-GB" sz="1800" dirty="0" smtClean="0"/>
              <a:t>blogs</a:t>
            </a:r>
            <a:r>
              <a:rPr lang="en-GB" sz="1800" dirty="0"/>
              <a:t>: </a:t>
            </a:r>
            <a:r>
              <a:rPr lang="en-GB" sz="1800" u="sng" dirty="0">
                <a:hlinkClick r:id="rId5"/>
              </a:rPr>
              <a:t>Wordpress</a:t>
            </a:r>
            <a:r>
              <a:rPr lang="en-GB" sz="1800" dirty="0"/>
              <a:t> is one of most popular tools to build a website or blog. Just Act has a </a:t>
            </a:r>
            <a:r>
              <a:rPr lang="en-GB" sz="1800" u="sng" dirty="0" smtClean="0">
                <a:hlinkClick r:id="rId6"/>
              </a:rPr>
              <a:t>simple </a:t>
            </a:r>
            <a:r>
              <a:rPr lang="en-GB" sz="1800" u="sng" dirty="0">
                <a:hlinkClick r:id="rId6"/>
              </a:rPr>
              <a:t>guide</a:t>
            </a:r>
            <a:r>
              <a:rPr lang="en-GB" sz="1800" dirty="0"/>
              <a:t> for community groups to set up their own website with Wordpress. </a:t>
            </a:r>
            <a:endParaRPr lang="en-GB" sz="1800" dirty="0" smtClean="0"/>
          </a:p>
          <a:p>
            <a:pPr lvl="0" algn="just">
              <a:lnSpc>
                <a:spcPct val="100000"/>
              </a:lnSpc>
              <a:buClr>
                <a:srgbClr val="AF3794"/>
              </a:buClr>
            </a:pPr>
            <a:r>
              <a:rPr lang="en-GB" sz="1800" dirty="0" smtClean="0"/>
              <a:t>Social </a:t>
            </a:r>
            <a:r>
              <a:rPr lang="en-GB" sz="1800" dirty="0"/>
              <a:t>media (</a:t>
            </a:r>
            <a:r>
              <a:rPr lang="en-GB" sz="1800" dirty="0">
                <a:hlinkClick r:id="rId7"/>
              </a:rPr>
              <a:t>Twitter</a:t>
            </a:r>
            <a:r>
              <a:rPr lang="en-GB" sz="1800" dirty="0"/>
              <a:t>, </a:t>
            </a:r>
            <a:r>
              <a:rPr lang="en-GB" sz="1800" dirty="0">
                <a:hlinkClick r:id="rId8"/>
              </a:rPr>
              <a:t>Facebook</a:t>
            </a:r>
            <a:r>
              <a:rPr lang="en-GB" sz="1800" dirty="0"/>
              <a:t>, </a:t>
            </a:r>
            <a:r>
              <a:rPr lang="en-GB" sz="1800" dirty="0">
                <a:hlinkClick r:id="rId9"/>
              </a:rPr>
              <a:t>YouTube</a:t>
            </a:r>
            <a:r>
              <a:rPr lang="en-GB" sz="1800" dirty="0" smtClean="0"/>
              <a:t>): </a:t>
            </a:r>
            <a:r>
              <a:rPr lang="en-US" sz="1800" dirty="0"/>
              <a:t>Locality has a </a:t>
            </a:r>
            <a:r>
              <a:rPr lang="en-US" sz="1800" u="sng" dirty="0" smtClean="0">
                <a:hlinkClick r:id="rId10"/>
              </a:rPr>
              <a:t>social </a:t>
            </a:r>
            <a:r>
              <a:rPr lang="en-US" sz="1800" u="sng" dirty="0">
                <a:hlinkClick r:id="rId10"/>
              </a:rPr>
              <a:t>media toolkit</a:t>
            </a:r>
            <a:r>
              <a:rPr lang="en-US" sz="1800" dirty="0"/>
              <a:t> to get you started with Twitter and Facebook, including how to setup a profile and top tips.</a:t>
            </a:r>
            <a:endParaRPr lang="en-GB" sz="1800" dirty="0"/>
          </a:p>
        </p:txBody>
      </p:sp>
    </p:spTree>
    <p:extLst>
      <p:ext uri="{BB962C8B-B14F-4D97-AF65-F5344CB8AC3E}">
        <p14:creationId xmlns:p14="http://schemas.microsoft.com/office/powerpoint/2010/main" val="4277639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033" y="785859"/>
            <a:ext cx="10709755" cy="1325563"/>
          </a:xfrm>
        </p:spPr>
        <p:txBody>
          <a:bodyPr>
            <a:normAutofit/>
          </a:bodyPr>
          <a:lstStyle/>
          <a:p>
            <a:pPr algn="ctr"/>
            <a:r>
              <a:rPr lang="en-GB" sz="3600" dirty="0" smtClean="0"/>
              <a:t>Useful Resources</a:t>
            </a:r>
            <a:endParaRPr lang="en-GB" sz="3600" dirty="0"/>
          </a:p>
        </p:txBody>
      </p:sp>
      <p:sp>
        <p:nvSpPr>
          <p:cNvPr id="3" name="Content Placeholder 2"/>
          <p:cNvSpPr>
            <a:spLocks noGrp="1"/>
          </p:cNvSpPr>
          <p:nvPr>
            <p:ph idx="1"/>
          </p:nvPr>
        </p:nvSpPr>
        <p:spPr/>
        <p:txBody>
          <a:bodyPr>
            <a:normAutofit fontScale="62500" lnSpcReduction="20000"/>
          </a:bodyPr>
          <a:lstStyle/>
          <a:p>
            <a:pPr marL="0" indent="0" algn="just">
              <a:lnSpc>
                <a:spcPct val="120000"/>
              </a:lnSpc>
              <a:buNone/>
            </a:pPr>
            <a:r>
              <a:rPr lang="en-GB" b="1" dirty="0" smtClean="0"/>
              <a:t>Just </a:t>
            </a:r>
            <a:r>
              <a:rPr lang="en-GB" b="1" dirty="0"/>
              <a:t>Act’s</a:t>
            </a:r>
            <a:r>
              <a:rPr lang="en-GB" dirty="0"/>
              <a:t> </a:t>
            </a:r>
            <a:r>
              <a:rPr lang="en-GB" dirty="0">
                <a:hlinkClick r:id="rId3"/>
              </a:rPr>
              <a:t>Show the impact of your project</a:t>
            </a:r>
            <a:r>
              <a:rPr lang="en-GB" dirty="0"/>
              <a:t> has links to a wide range of resources and they have some great tips on </a:t>
            </a:r>
            <a:r>
              <a:rPr lang="en-GB" dirty="0">
                <a:hlinkClick r:id="rId4"/>
              </a:rPr>
              <a:t>showing how you’re making a difference.</a:t>
            </a:r>
          </a:p>
          <a:p>
            <a:pPr marL="0" indent="0" algn="just">
              <a:lnSpc>
                <a:spcPct val="120000"/>
              </a:lnSpc>
              <a:buNone/>
            </a:pPr>
            <a:r>
              <a:rPr lang="en-GB" b="1" dirty="0" smtClean="0"/>
              <a:t>The Guardian’s</a:t>
            </a:r>
            <a:r>
              <a:rPr lang="en-GB" dirty="0" smtClean="0"/>
              <a:t> </a:t>
            </a:r>
            <a:r>
              <a:rPr lang="en-GB" i="1" dirty="0" smtClean="0"/>
              <a:t>Voluntary Sector Network </a:t>
            </a:r>
            <a:r>
              <a:rPr lang="en-GB" dirty="0" smtClean="0"/>
              <a:t>has a short guide on </a:t>
            </a:r>
            <a:r>
              <a:rPr lang="en-GB" dirty="0" smtClean="0">
                <a:hlinkClick r:id="rId5"/>
              </a:rPr>
              <a:t>how to measure your impact as a small charity</a:t>
            </a:r>
            <a:r>
              <a:rPr lang="en-GB" dirty="0" smtClean="0"/>
              <a:t> and has collected some </a:t>
            </a:r>
            <a:r>
              <a:rPr lang="en-GB" dirty="0" smtClean="0">
                <a:hlinkClick r:id="rId6"/>
              </a:rPr>
              <a:t>best </a:t>
            </a:r>
            <a:r>
              <a:rPr lang="en-GB" dirty="0">
                <a:hlinkClick r:id="rId6"/>
              </a:rPr>
              <a:t>bits of </a:t>
            </a:r>
            <a:r>
              <a:rPr lang="en-GB" dirty="0" smtClean="0">
                <a:hlinkClick r:id="rId6"/>
              </a:rPr>
              <a:t>expert advice</a:t>
            </a:r>
            <a:r>
              <a:rPr lang="en-GB" dirty="0" smtClean="0"/>
              <a:t> on measuring impact.</a:t>
            </a:r>
          </a:p>
          <a:p>
            <a:pPr marL="0" indent="0" algn="just">
              <a:lnSpc>
                <a:spcPct val="120000"/>
              </a:lnSpc>
              <a:buNone/>
            </a:pPr>
            <a:r>
              <a:rPr lang="en-GB" b="1" dirty="0"/>
              <a:t>The School for Social Entrepreneurs </a:t>
            </a:r>
            <a:r>
              <a:rPr lang="en-GB" dirty="0"/>
              <a:t>has </a:t>
            </a:r>
            <a:r>
              <a:rPr lang="en-GB" dirty="0">
                <a:hlinkClick r:id="rId7"/>
              </a:rPr>
              <a:t>5 key lessons on measuring social </a:t>
            </a:r>
            <a:r>
              <a:rPr lang="en-GB" dirty="0" smtClean="0">
                <a:hlinkClick r:id="rId7"/>
              </a:rPr>
              <a:t>impact</a:t>
            </a:r>
            <a:r>
              <a:rPr lang="en-GB" dirty="0" smtClean="0"/>
              <a:t>.</a:t>
            </a:r>
            <a:endParaRPr lang="en-GB" dirty="0"/>
          </a:p>
          <a:p>
            <a:pPr marL="0" indent="0" algn="just">
              <a:lnSpc>
                <a:spcPct val="120000"/>
              </a:lnSpc>
              <a:buNone/>
            </a:pPr>
            <a:r>
              <a:rPr lang="en-GB" b="1" dirty="0" err="1" smtClean="0"/>
              <a:t>UnLtd’s</a:t>
            </a:r>
            <a:r>
              <a:rPr lang="en-GB" dirty="0" smtClean="0"/>
              <a:t> has a comprehensive </a:t>
            </a:r>
            <a:r>
              <a:rPr lang="en-GB" dirty="0"/>
              <a:t>guide on </a:t>
            </a:r>
            <a:r>
              <a:rPr lang="en-GB" dirty="0" smtClean="0">
                <a:hlinkClick r:id="rId8"/>
              </a:rPr>
              <a:t>Measuring, Evaluation and Social Impact Assessment</a:t>
            </a:r>
            <a:r>
              <a:rPr lang="en-GB" dirty="0" smtClean="0"/>
              <a:t> .</a:t>
            </a:r>
          </a:p>
          <a:p>
            <a:pPr marL="0" indent="0" algn="just">
              <a:lnSpc>
                <a:spcPct val="120000"/>
              </a:lnSpc>
              <a:buNone/>
            </a:pPr>
            <a:r>
              <a:rPr lang="en-GB" b="1" dirty="0" smtClean="0"/>
              <a:t>The Joseph </a:t>
            </a:r>
            <a:r>
              <a:rPr lang="en-GB" b="1" dirty="0" err="1" smtClean="0"/>
              <a:t>Rowntree</a:t>
            </a:r>
            <a:r>
              <a:rPr lang="en-GB" b="1" dirty="0" smtClean="0"/>
              <a:t> Foundation </a:t>
            </a:r>
            <a:r>
              <a:rPr lang="en-GB" dirty="0" smtClean="0"/>
              <a:t>has also written </a:t>
            </a:r>
            <a:r>
              <a:rPr lang="en-GB" dirty="0" smtClean="0">
                <a:hlinkClick r:id="rId9"/>
              </a:rPr>
              <a:t>a practical guide to evaluating community projects</a:t>
            </a:r>
            <a:r>
              <a:rPr lang="en-GB" dirty="0" smtClean="0"/>
              <a:t>.</a:t>
            </a:r>
          </a:p>
          <a:p>
            <a:pPr marL="0" indent="0" algn="just">
              <a:lnSpc>
                <a:spcPct val="120000"/>
              </a:lnSpc>
              <a:buNone/>
            </a:pPr>
            <a:r>
              <a:rPr lang="en-GB" dirty="0" smtClean="0">
                <a:hlinkClick r:id="rId10"/>
              </a:rPr>
              <a:t>Measuring </a:t>
            </a:r>
            <a:r>
              <a:rPr lang="en-GB" dirty="0">
                <a:hlinkClick r:id="rId10"/>
              </a:rPr>
              <a:t>Up!</a:t>
            </a:r>
            <a:r>
              <a:rPr lang="en-GB" dirty="0"/>
              <a:t> from </a:t>
            </a:r>
            <a:r>
              <a:rPr lang="en-GB" b="1" dirty="0"/>
              <a:t>Inspiring Impact </a:t>
            </a:r>
            <a:r>
              <a:rPr lang="en-GB" dirty="0"/>
              <a:t>is </a:t>
            </a:r>
            <a:r>
              <a:rPr lang="en-GB" dirty="0" smtClean="0"/>
              <a:t>a </a:t>
            </a:r>
            <a:r>
              <a:rPr lang="en-GB" dirty="0"/>
              <a:t>step-by-step self-assessment tool that allows you to review and improve your organisation’s impact practice – that is, the way you plan, evidence, communicate and learn from the difference that your work </a:t>
            </a:r>
            <a:r>
              <a:rPr lang="en-GB" dirty="0" smtClean="0"/>
              <a:t>makes.</a:t>
            </a:r>
            <a:endParaRPr lang="en-GB" dirty="0"/>
          </a:p>
          <a:p>
            <a:pPr marL="0" indent="0">
              <a:buNone/>
            </a:pPr>
            <a:endParaRPr lang="en-GB" dirty="0"/>
          </a:p>
        </p:txBody>
      </p:sp>
    </p:spTree>
    <p:extLst>
      <p:ext uri="{BB962C8B-B14F-4D97-AF65-F5344CB8AC3E}">
        <p14:creationId xmlns:p14="http://schemas.microsoft.com/office/powerpoint/2010/main" val="36646957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00" y="764704"/>
            <a:ext cx="10709755" cy="1325563"/>
          </a:xfrm>
        </p:spPr>
        <p:txBody>
          <a:bodyPr>
            <a:normAutofit/>
          </a:bodyPr>
          <a:lstStyle/>
          <a:p>
            <a:pPr algn="ctr"/>
            <a:r>
              <a:rPr lang="en-GB" sz="3600" dirty="0" smtClean="0"/>
              <a:t>And some further ideas for experimentation: SROI, CBA and the rest….</a:t>
            </a:r>
            <a:endParaRPr lang="en-GB" sz="3600" dirty="0"/>
          </a:p>
        </p:txBody>
      </p:sp>
      <p:sp>
        <p:nvSpPr>
          <p:cNvPr id="3" name="Content Placeholder 6"/>
          <p:cNvSpPr>
            <a:spLocks noGrp="1"/>
          </p:cNvSpPr>
          <p:nvPr>
            <p:ph idx="1"/>
          </p:nvPr>
        </p:nvSpPr>
        <p:spPr>
          <a:xfrm>
            <a:off x="901701" y="1844824"/>
            <a:ext cx="10192664" cy="4464496"/>
          </a:xfrm>
        </p:spPr>
        <p:txBody>
          <a:bodyPr>
            <a:normAutofit fontScale="92500" lnSpcReduction="10000"/>
          </a:bodyPr>
          <a:lstStyle/>
          <a:p>
            <a:pPr marL="0" indent="0" algn="just">
              <a:lnSpc>
                <a:spcPct val="120000"/>
              </a:lnSpc>
              <a:buNone/>
            </a:pPr>
            <a:r>
              <a:rPr lang="en-GB" sz="1800" dirty="0" smtClean="0"/>
              <a:t>One way of showing the difference you’re making is by doing a </a:t>
            </a:r>
            <a:r>
              <a:rPr lang="en-GB" sz="1800" b="1" dirty="0" smtClean="0"/>
              <a:t>Social Return on Investment (SROI)</a:t>
            </a:r>
            <a:r>
              <a:rPr lang="en-GB" sz="1800" b="1" i="1" dirty="0" smtClean="0"/>
              <a:t> </a:t>
            </a:r>
            <a:r>
              <a:rPr lang="en-GB" sz="1800" dirty="0" smtClean="0"/>
              <a:t>calculation, which is a type of </a:t>
            </a:r>
            <a:r>
              <a:rPr lang="en-GB" sz="1800" dirty="0" smtClean="0">
                <a:hlinkClick r:id="rId3"/>
              </a:rPr>
              <a:t>cost-benefit analysis</a:t>
            </a:r>
            <a:r>
              <a:rPr lang="en-GB" sz="1800" dirty="0" smtClean="0"/>
              <a:t> (CBA). Don’t be put off by the title, it’s basically about giving a financial value to all of the things that you put into the project – your money, time, equipment – and assessing their relationship to any outcomes you achieve. </a:t>
            </a:r>
          </a:p>
          <a:p>
            <a:pPr marL="0" indent="0" algn="just">
              <a:lnSpc>
                <a:spcPct val="120000"/>
              </a:lnSpc>
              <a:buNone/>
            </a:pPr>
            <a:r>
              <a:rPr lang="en-GB" sz="1800" dirty="0" smtClean="0"/>
              <a:t>Then you can say, for example, “for every £1 that we spent on our project we created £5 worth of value to the local community”. </a:t>
            </a:r>
            <a:r>
              <a:rPr lang="en-US" sz="1800" dirty="0" smtClean="0"/>
              <a:t>By attaching a financial value to outcomes such as ‘</a:t>
            </a:r>
            <a:r>
              <a:rPr lang="en-GB" sz="1800" dirty="0" smtClean="0"/>
              <a:t>more local young people in employment</a:t>
            </a:r>
            <a:r>
              <a:rPr lang="en-US" sz="1800" dirty="0" smtClean="0"/>
              <a:t>’, you can give a monetary figure to your </a:t>
            </a:r>
            <a:r>
              <a:rPr lang="en-US" sz="1800" dirty="0" err="1" smtClean="0"/>
              <a:t>organisation’s</a:t>
            </a:r>
            <a:r>
              <a:rPr lang="en-US" sz="1800" dirty="0" smtClean="0"/>
              <a:t> social impact. </a:t>
            </a:r>
          </a:p>
          <a:p>
            <a:pPr marL="0" indent="0" algn="just">
              <a:lnSpc>
                <a:spcPct val="120000"/>
              </a:lnSpc>
              <a:buNone/>
            </a:pPr>
            <a:r>
              <a:rPr lang="en-US" sz="1800" dirty="0" smtClean="0"/>
              <a:t>Being able to show the social return generated from your investment can be a powerful way of showing your project’s impact. </a:t>
            </a:r>
            <a:r>
              <a:rPr lang="en-GB" sz="1800" dirty="0" smtClean="0"/>
              <a:t>The </a:t>
            </a:r>
            <a:r>
              <a:rPr lang="en-GB" sz="1800" dirty="0"/>
              <a:t>key bit is finding </a:t>
            </a:r>
            <a:r>
              <a:rPr lang="en-GB" sz="1800" dirty="0" smtClean="0"/>
              <a:t>a figure that </a:t>
            </a:r>
            <a:r>
              <a:rPr lang="en-GB" sz="1800" dirty="0"/>
              <a:t>roughly represents the value a person places on the change they </a:t>
            </a:r>
            <a:r>
              <a:rPr lang="en-GB" sz="1800" dirty="0" smtClean="0"/>
              <a:t>experienced. You might find these questions helpful: </a:t>
            </a:r>
            <a:r>
              <a:rPr lang="en-GB" sz="1800" i="1" dirty="0" smtClean="0"/>
              <a:t>How </a:t>
            </a:r>
            <a:r>
              <a:rPr lang="en-GB" sz="1800" i="1" dirty="0"/>
              <a:t>could you put a price on your outcome? </a:t>
            </a:r>
            <a:r>
              <a:rPr lang="en-GB" sz="1800" dirty="0"/>
              <a:t>or </a:t>
            </a:r>
            <a:r>
              <a:rPr lang="en-GB" sz="1800" i="1" dirty="0"/>
              <a:t>How much would a person be willing to pay</a:t>
            </a:r>
            <a:r>
              <a:rPr lang="en-GB" sz="1800" i="1" dirty="0" smtClean="0"/>
              <a:t>?</a:t>
            </a:r>
            <a:endParaRPr lang="en-GB" sz="1800" dirty="0" smtClean="0"/>
          </a:p>
          <a:p>
            <a:pPr marL="0" indent="0" algn="just">
              <a:lnSpc>
                <a:spcPct val="120000"/>
              </a:lnSpc>
              <a:buNone/>
            </a:pPr>
            <a:r>
              <a:rPr lang="en-GB" sz="1800" dirty="0"/>
              <a:t>S</a:t>
            </a:r>
            <a:r>
              <a:rPr lang="en-GB" sz="1800" dirty="0" smtClean="0"/>
              <a:t>ROI </a:t>
            </a:r>
            <a:r>
              <a:rPr lang="en-GB" sz="1800" dirty="0"/>
              <a:t>and </a:t>
            </a:r>
            <a:r>
              <a:rPr lang="en-GB" sz="1800" dirty="0" smtClean="0"/>
              <a:t>similar types of analysis take </a:t>
            </a:r>
            <a:r>
              <a:rPr lang="en-GB" sz="1800" dirty="0"/>
              <a:t>time and resources to do well </a:t>
            </a:r>
            <a:r>
              <a:rPr lang="en-GB" sz="1800" dirty="0" smtClean="0"/>
              <a:t>so it’s best to check if it’s right for you. You can do this by looking at </a:t>
            </a:r>
            <a:r>
              <a:rPr lang="en-GB" sz="1800" b="1" dirty="0" smtClean="0"/>
              <a:t>Social </a:t>
            </a:r>
            <a:r>
              <a:rPr lang="en-GB" sz="1800" b="1" dirty="0"/>
              <a:t>Value </a:t>
            </a:r>
            <a:r>
              <a:rPr lang="en-GB" sz="1800" b="1" dirty="0" smtClean="0"/>
              <a:t>UK’s </a:t>
            </a:r>
            <a:r>
              <a:rPr lang="en-GB" sz="1800" dirty="0" smtClean="0"/>
              <a:t>guide,</a:t>
            </a:r>
            <a:r>
              <a:rPr lang="en-GB" sz="1800" b="1" dirty="0" smtClean="0"/>
              <a:t> </a:t>
            </a:r>
            <a:r>
              <a:rPr lang="en-GB" sz="1800" dirty="0" smtClean="0">
                <a:hlinkClick r:id="rId4"/>
              </a:rPr>
              <a:t>Starting </a:t>
            </a:r>
            <a:r>
              <a:rPr lang="en-GB" sz="1800" dirty="0">
                <a:hlinkClick r:id="rId4"/>
              </a:rPr>
              <a:t>Out on Social Return on </a:t>
            </a:r>
            <a:r>
              <a:rPr lang="en-GB" sz="1800" dirty="0" smtClean="0">
                <a:hlinkClick r:id="rId4"/>
              </a:rPr>
              <a:t>Investment</a:t>
            </a:r>
            <a:r>
              <a:rPr lang="en-GB" sz="1800" dirty="0" smtClean="0"/>
              <a:t>. They also have a more comprehensive </a:t>
            </a:r>
            <a:r>
              <a:rPr lang="en-GB" sz="1800" dirty="0"/>
              <a:t>guide on </a:t>
            </a:r>
            <a:r>
              <a:rPr lang="en-GB" sz="1800" dirty="0">
                <a:hlinkClick r:id="rId5"/>
              </a:rPr>
              <a:t>How to do an SROI </a:t>
            </a:r>
            <a:r>
              <a:rPr lang="en-GB" sz="1800" dirty="0" smtClean="0">
                <a:hlinkClick r:id="rId5"/>
              </a:rPr>
              <a:t>analysis</a:t>
            </a:r>
            <a:r>
              <a:rPr lang="en-GB" sz="1800" dirty="0" smtClean="0"/>
              <a:t>.</a:t>
            </a:r>
            <a:endParaRPr lang="en-US" sz="1800" dirty="0" smtClean="0"/>
          </a:p>
          <a:p>
            <a:pPr marL="0" indent="0" algn="just">
              <a:lnSpc>
                <a:spcPct val="120000"/>
              </a:lnSpc>
              <a:buNone/>
            </a:pPr>
            <a:endParaRPr lang="en-US" sz="1800" dirty="0"/>
          </a:p>
        </p:txBody>
      </p:sp>
    </p:spTree>
    <p:extLst>
      <p:ext uri="{BB962C8B-B14F-4D97-AF65-F5344CB8AC3E}">
        <p14:creationId xmlns:p14="http://schemas.microsoft.com/office/powerpoint/2010/main" val="3770324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0292" y="809385"/>
            <a:ext cx="8871416" cy="1477877"/>
          </a:xfrm>
          <a:prstGeom prst="rect">
            <a:avLst/>
          </a:prstGeom>
        </p:spPr>
      </p:pic>
      <p:sp>
        <p:nvSpPr>
          <p:cNvPr id="6" name="Content Placeholder 5"/>
          <p:cNvSpPr>
            <a:spLocks noGrp="1"/>
          </p:cNvSpPr>
          <p:nvPr>
            <p:ph idx="1"/>
          </p:nvPr>
        </p:nvSpPr>
        <p:spPr>
          <a:xfrm>
            <a:off x="838200" y="2192598"/>
            <a:ext cx="10515600" cy="4102357"/>
          </a:xfrm>
        </p:spPr>
        <p:txBody>
          <a:bodyPr>
            <a:normAutofit/>
          </a:bodyPr>
          <a:lstStyle/>
          <a:p>
            <a:pPr marL="0" indent="0" algn="ctr">
              <a:buNone/>
            </a:pPr>
            <a:r>
              <a:rPr lang="en-GB" sz="5400" b="1" dirty="0" smtClean="0">
                <a:solidFill>
                  <a:srgbClr val="AF3794"/>
                </a:solidFill>
                <a:latin typeface="Trebuchet MS" panose="020B0603020202020204" pitchFamily="34" charset="0"/>
              </a:rPr>
              <a:t>mycommunity.org.uk</a:t>
            </a:r>
            <a:endParaRPr lang="en-GB" sz="3600" b="1" dirty="0" smtClean="0">
              <a:solidFill>
                <a:srgbClr val="AF3794"/>
              </a:solidFill>
              <a:latin typeface="Trebuchet MS" panose="020B0603020202020204" pitchFamily="34" charset="0"/>
            </a:endParaRPr>
          </a:p>
          <a:p>
            <a:pPr marL="0" indent="0" algn="ctr">
              <a:lnSpc>
                <a:spcPct val="120000"/>
              </a:lnSpc>
              <a:buNone/>
            </a:pPr>
            <a:endParaRPr lang="en-GB" sz="2400" dirty="0" smtClean="0">
              <a:solidFill>
                <a:srgbClr val="AF3794"/>
              </a:solidFill>
              <a:latin typeface="Trebuchet MS" panose="020B0603020202020204" pitchFamily="34" charset="0"/>
            </a:endParaRPr>
          </a:p>
          <a:p>
            <a:pPr marL="0" indent="0" algn="ctr">
              <a:lnSpc>
                <a:spcPct val="120000"/>
              </a:lnSpc>
              <a:buNone/>
            </a:pPr>
            <a:r>
              <a:rPr lang="en-GB" sz="3600" dirty="0" smtClean="0">
                <a:solidFill>
                  <a:srgbClr val="AF3794"/>
                </a:solidFill>
                <a:latin typeface="Trebuchet MS" panose="020B0603020202020204" pitchFamily="34" charset="0"/>
              </a:rPr>
              <a:t>@</a:t>
            </a:r>
            <a:r>
              <a:rPr lang="en-GB" sz="3600" dirty="0" err="1" smtClean="0">
                <a:solidFill>
                  <a:srgbClr val="AF3794"/>
                </a:solidFill>
                <a:latin typeface="Trebuchet MS" panose="020B0603020202020204" pitchFamily="34" charset="0"/>
              </a:rPr>
              <a:t>mycommunityhelp</a:t>
            </a:r>
            <a:endParaRPr lang="en-GB" sz="3600" dirty="0" smtClean="0">
              <a:solidFill>
                <a:srgbClr val="AF3794"/>
              </a:solidFill>
              <a:latin typeface="Trebuchet MS" panose="020B0603020202020204" pitchFamily="34" charset="0"/>
            </a:endParaRPr>
          </a:p>
          <a:p>
            <a:pPr marL="0" indent="0" algn="ctr">
              <a:lnSpc>
                <a:spcPct val="120000"/>
              </a:lnSpc>
              <a:buNone/>
            </a:pPr>
            <a:r>
              <a:rPr lang="en-GB" sz="3600" dirty="0" smtClean="0">
                <a:solidFill>
                  <a:srgbClr val="AF3794"/>
                </a:solidFill>
                <a:latin typeface="Trebuchet MS" panose="020B0603020202020204" pitchFamily="34" charset="0"/>
              </a:rPr>
              <a:t>#</a:t>
            </a:r>
            <a:r>
              <a:rPr lang="en-GB" sz="3600" dirty="0" err="1" smtClean="0">
                <a:solidFill>
                  <a:srgbClr val="AF3794"/>
                </a:solidFill>
                <a:latin typeface="Trebuchet MS" panose="020B0603020202020204" pitchFamily="34" charset="0"/>
              </a:rPr>
              <a:t>mycommunityhelp</a:t>
            </a:r>
            <a:endParaRPr lang="en-GB" sz="3600" dirty="0">
              <a:solidFill>
                <a:srgbClr val="AF3794"/>
              </a:solidFill>
              <a:latin typeface="Trebuchet MS" panose="020B0603020202020204" pitchFamily="34" charset="0"/>
            </a:endParaRPr>
          </a:p>
          <a:p>
            <a:pPr marL="0" indent="0" algn="ctr">
              <a:lnSpc>
                <a:spcPct val="120000"/>
              </a:lnSpc>
              <a:buNone/>
            </a:pPr>
            <a:r>
              <a:rPr lang="en-GB" sz="3600" dirty="0" smtClean="0">
                <a:solidFill>
                  <a:srgbClr val="AF3794"/>
                </a:solidFill>
                <a:latin typeface="Trebuchet MS" panose="020B0603020202020204" pitchFamily="34" charset="0"/>
              </a:rPr>
              <a:t>My Community Rights</a:t>
            </a:r>
          </a:p>
          <a:p>
            <a:pPr marL="0" indent="0" algn="ctr">
              <a:buNone/>
            </a:pPr>
            <a:endParaRPr lang="en-GB" sz="5400" dirty="0">
              <a:solidFill>
                <a:srgbClr val="AF3794"/>
              </a:solidFill>
              <a:latin typeface="Trebuchet MS" panose="020B0603020202020204" pitchFamily="34" charset="0"/>
            </a:endParaRPr>
          </a:p>
          <a:p>
            <a:pPr marL="0" indent="0" algn="ctr">
              <a:buNone/>
            </a:pPr>
            <a:endParaRPr lang="en-GB" sz="5400" dirty="0" smtClean="0">
              <a:solidFill>
                <a:srgbClr val="AF3794"/>
              </a:solidFill>
              <a:latin typeface="Trebuchet MS" panose="020B0603020202020204" pitchFamily="34" charset="0"/>
            </a:endParaRPr>
          </a:p>
          <a:p>
            <a:pPr marL="0" indent="0" algn="ctr">
              <a:buNone/>
            </a:pPr>
            <a:endParaRPr lang="en-GB" dirty="0"/>
          </a:p>
          <a:p>
            <a:pPr marL="0" indent="0" algn="ctr">
              <a:buNone/>
            </a:pPr>
            <a:endParaRPr lang="en-GB" dirty="0"/>
          </a:p>
        </p:txBody>
      </p:sp>
      <p:pic>
        <p:nvPicPr>
          <p:cNvPr id="1026" name="Picture 2" descr="http://www.apptentive.com/blog/wp-content/uploads/2015/04/Twitter-icon.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189077" y="3709800"/>
            <a:ext cx="614831" cy="614830"/>
          </a:xfrm>
          <a:prstGeom prst="rect">
            <a:avLst/>
          </a:prstGeom>
          <a:noFill/>
        </p:spPr>
      </p:pic>
      <p:pic>
        <p:nvPicPr>
          <p:cNvPr id="1028" name="Picture 4" descr="https://fbcdn-sphotos-b-a.akamaihd.net/hphotos-ak-xap1/t31.0-8/1271084_10152203108461729_809245696_o.png?dl=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9077" y="5287470"/>
            <a:ext cx="544535" cy="5445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293916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Custom 4">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1E97A3"/>
      </a:hlink>
      <a:folHlink>
        <a:srgbClr val="954F72"/>
      </a:folHlink>
    </a:clrScheme>
    <a:fontScheme name="Trebuchet MS">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sisl xmlns:xsi="http://www.w3.org/2001/XMLSchema-instance" xmlns:xsd="http://www.w3.org/2001/XMLSchema" xmlns="http://www.boldonjames.com/2008/01/sie/internal/label" sislVersion="0" policy="8270c081-d9f3-48ae-83c7-c2320a8ca25c"/>
</file>

<file path=customXml/itemProps1.xml><?xml version="1.0" encoding="utf-8"?>
<ds:datastoreItem xmlns:ds="http://schemas.openxmlformats.org/officeDocument/2006/customXml" ds:itemID="{41308BE7-AE5E-45D9-B7A4-93EC7F862B28}">
  <ds:schemaRefs>
    <ds:schemaRef ds:uri="http://www.w3.org/2001/XMLSchema"/>
    <ds:schemaRef ds:uri="http://www.boldonjames.com/2008/01/sie/internal/label"/>
  </ds:schemaRefs>
</ds:datastoreItem>
</file>

<file path=docProps/app.xml><?xml version="1.0" encoding="utf-8"?>
<Properties xmlns="http://schemas.openxmlformats.org/officeDocument/2006/extended-properties" xmlns:vt="http://schemas.openxmlformats.org/officeDocument/2006/docPropsVTypes">
  <Template/>
  <TotalTime>3091</TotalTime>
  <Words>3565</Words>
  <Application>Microsoft Office PowerPoint</Application>
  <PresentationFormat>Widescreen</PresentationFormat>
  <Paragraphs>249</Paragraphs>
  <Slides>25</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Times New Roman</vt:lpstr>
      <vt:lpstr>Trebuchet MS</vt:lpstr>
      <vt:lpstr>Wingdings</vt:lpstr>
      <vt:lpstr>1_Office Theme</vt:lpstr>
      <vt:lpstr>What’s the impact?</vt:lpstr>
      <vt:lpstr>What do we mean by impact?</vt:lpstr>
      <vt:lpstr>Why is it important to show impact?</vt:lpstr>
      <vt:lpstr>How can we show the impact?</vt:lpstr>
      <vt:lpstr>How can we show the impact?</vt:lpstr>
      <vt:lpstr>Step 1: Planning it</vt:lpstr>
      <vt:lpstr>What do you need to know?</vt:lpstr>
      <vt:lpstr>What do you need to know?</vt:lpstr>
      <vt:lpstr>How do we know?</vt:lpstr>
      <vt:lpstr>What kind of information can you collect?</vt:lpstr>
      <vt:lpstr>Step 2: Doing it</vt:lpstr>
      <vt:lpstr>How can you collect the data?</vt:lpstr>
      <vt:lpstr>How can you collect evidence?</vt:lpstr>
      <vt:lpstr>The Legal Bit… Data Protection and Consent</vt:lpstr>
      <vt:lpstr>The Legal Bit… Data Protection and Consent</vt:lpstr>
      <vt:lpstr>Introducing the Community Choir…</vt:lpstr>
      <vt:lpstr>Introducing the Community Choir…</vt:lpstr>
      <vt:lpstr>Introducing the Community Choir…</vt:lpstr>
      <vt:lpstr>Step 3: Analysing it</vt:lpstr>
      <vt:lpstr>What is the evidence telling us?</vt:lpstr>
      <vt:lpstr>Step 4: Using it</vt:lpstr>
      <vt:lpstr>Telling people about your impact</vt:lpstr>
      <vt:lpstr>Useful Resources</vt:lpstr>
      <vt:lpstr>And some further ideas for experimentation: SROI, CBA and the rest….</vt:lpstr>
      <vt:lpstr>PowerPoint Presentation</vt:lpstr>
    </vt:vector>
  </TitlesOfParts>
  <Company>Hewlett-Packard Company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Rebecca Speidel</dc:creator>
  <cp:lastModifiedBy>Amarni Wood</cp:lastModifiedBy>
  <cp:revision>292</cp:revision>
  <dcterms:created xsi:type="dcterms:W3CDTF">2015-04-27T14:35:15Z</dcterms:created>
  <dcterms:modified xsi:type="dcterms:W3CDTF">2016-04-05T14:07:37Z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cIndexRef">
    <vt:lpwstr>71b24f96-7fbc-4955-a695-54d372912b52</vt:lpwstr>
  </property>
  <property fmtid="{D5CDD505-2E9C-101B-9397-08002B2CF9AE}" pid="3" name="bjDocumentSecurityLabel">
    <vt:lpwstr>No Marking</vt:lpwstr>
  </property>
  <property fmtid="{D5CDD505-2E9C-101B-9397-08002B2CF9AE}" pid="4" name="bjSaver">
    <vt:lpwstr>tGCislB5iruUzugDqrfst/aTpzDEFkYA</vt:lpwstr>
  </property>
</Properties>
</file>